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 id="2147483660" r:id="rId5"/>
  </p:sldMasterIdLst>
  <p:notesMasterIdLst>
    <p:notesMasterId r:id="rId53"/>
  </p:notesMasterIdLst>
  <p:sldIdLst>
    <p:sldId id="263" r:id="rId6"/>
    <p:sldId id="8270" r:id="rId7"/>
    <p:sldId id="8275" r:id="rId8"/>
    <p:sldId id="8333" r:id="rId9"/>
    <p:sldId id="8334" r:id="rId10"/>
    <p:sldId id="8305" r:id="rId11"/>
    <p:sldId id="8306" r:id="rId12"/>
    <p:sldId id="8309" r:id="rId13"/>
    <p:sldId id="8284" r:id="rId14"/>
    <p:sldId id="8291" r:id="rId15"/>
    <p:sldId id="8285" r:id="rId16"/>
    <p:sldId id="8335" r:id="rId17"/>
    <p:sldId id="8318" r:id="rId18"/>
    <p:sldId id="8310" r:id="rId19"/>
    <p:sldId id="8313" r:id="rId20"/>
    <p:sldId id="8315" r:id="rId21"/>
    <p:sldId id="8289" r:id="rId22"/>
    <p:sldId id="8293" r:id="rId23"/>
    <p:sldId id="8298" r:id="rId24"/>
    <p:sldId id="8311" r:id="rId25"/>
    <p:sldId id="8280" r:id="rId26"/>
    <p:sldId id="8297" r:id="rId27"/>
    <p:sldId id="8278" r:id="rId28"/>
    <p:sldId id="8331" r:id="rId29"/>
    <p:sldId id="8312" r:id="rId30"/>
    <p:sldId id="8314" r:id="rId31"/>
    <p:sldId id="8316" r:id="rId32"/>
    <p:sldId id="8317" r:id="rId33"/>
    <p:sldId id="8330" r:id="rId34"/>
    <p:sldId id="8282" r:id="rId35"/>
    <p:sldId id="8321" r:id="rId36"/>
    <p:sldId id="8323" r:id="rId37"/>
    <p:sldId id="8324" r:id="rId38"/>
    <p:sldId id="8325" r:id="rId39"/>
    <p:sldId id="8326" r:id="rId40"/>
    <p:sldId id="8327" r:id="rId41"/>
    <p:sldId id="8328" r:id="rId42"/>
    <p:sldId id="8329" r:id="rId43"/>
    <p:sldId id="8296" r:id="rId44"/>
    <p:sldId id="8307" r:id="rId45"/>
    <p:sldId id="8308" r:id="rId46"/>
    <p:sldId id="8294" r:id="rId47"/>
    <p:sldId id="8332" r:id="rId48"/>
    <p:sldId id="8336" r:id="rId49"/>
    <p:sldId id="8339" r:id="rId50"/>
    <p:sldId id="8337" r:id="rId51"/>
    <p:sldId id="8338" r:id="rId52"/>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7"/>
    <p:restoredTop sz="94658"/>
  </p:normalViewPr>
  <p:slideViewPr>
    <p:cSldViewPr snapToGrid="0">
      <p:cViewPr varScale="1">
        <p:scale>
          <a:sx n="120" d="100"/>
          <a:sy n="120" d="100"/>
        </p:scale>
        <p:origin x="7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6DDB01-00AF-4E12-9E03-66107B0A35E5}" type="datetimeFigureOut">
              <a:t>5/5/25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24438-D234-4BD6-885E-963D0B7C6D77}" type="slidenum">
              <a:t>‹#›</a:t>
            </a:fld>
            <a:endParaRPr lang="en-GB"/>
          </a:p>
        </p:txBody>
      </p:sp>
    </p:spTree>
    <p:extLst>
      <p:ext uri="{BB962C8B-B14F-4D97-AF65-F5344CB8AC3E}">
        <p14:creationId xmlns:p14="http://schemas.microsoft.com/office/powerpoint/2010/main" val="1997408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49D49837-5409-3F05-21A5-D98092BBE0CC}"/>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9FC1A64B-0FAC-7E7A-3399-5776034427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78828D55-AF29-30FE-9EE4-E9AF5127634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0692B3E0-680B-E19F-D912-BBF8075130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628198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1786C2AF-43E0-B776-A3AA-C2BEA654AE17}"/>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BCE877A7-F6FF-8F61-FD4A-2340A29E172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5723CDFD-BC05-2F92-ED08-94282926B7B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578F4BB0-9E60-9B86-891C-30DF432F3F8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21460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3D64CEDE-79D9-8AD4-1BDB-D9954468EBE5}"/>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BD0E7F6E-9A35-C464-1378-62CFB7A350E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EB15035D-2CAF-7194-C313-4D3C7484CCF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74FA738D-EE17-3D2A-1AF5-18CEAC00FA4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5932601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FD0F7334-DB01-4ECD-1483-6774BC75B9DB}"/>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4C549AD4-E263-F3C8-DC01-CF083D0CD8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BA9246E3-967F-F2C4-217D-DAEAD4E9EAF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BE73D9A6-B34E-0F5E-3005-BE912FDDFE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237353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2E9EE483-FEAF-1A5C-BF94-7792C43FC3D7}"/>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96053521-2599-40E8-18E8-79250C3C41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40E2DA5A-CD56-7BF1-C34D-10897ADE37A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B3D008A2-4AE8-32E5-CE3A-17E5803A20C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093291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103DB2CD-7DD7-03A9-68ED-45505F2BFBE0}"/>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2B265DF7-543D-2B3D-751A-CF0CE375792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07BC9687-27D4-8BA1-BF46-3F2F979F30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8BC5AA4A-CEE0-66DE-568F-269CEF68FBC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28</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020705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73EA1D62-1C19-216C-7949-42FB8D2827AA}"/>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5C20BBEE-6E7A-97C3-5754-4E234704748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5DC14FFB-77ED-4339-796D-82989CCA0B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AF20F488-B00E-F248-D5AC-116875E8AE3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29</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51459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C1262447-754E-B616-5032-196CDDB91336}"/>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1ADF7D70-0A67-E9FE-E80B-4873B744BC6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3EC641D4-BABD-8BEF-A3C9-EE5E76140F7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A6226D23-E30E-6604-1780-578292A6A39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30</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186861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C75959DD-5DF1-8597-66E0-F83753AD3AD2}"/>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26D86E3D-3A0C-A225-3105-9A0F0F777D7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CDCF5ACB-8950-3B23-13D5-7A5949C66F2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1E233B79-AACD-339D-FC41-7C0510E6C88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873375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189DE63B-57FC-8D14-C745-B43280C5AB75}"/>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13138491-0423-F87F-3614-2BD60F5CE09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3163FA0E-58BA-2C57-E129-32CE02D0DEC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71D9C450-DF4E-2184-7A29-534F215D25C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32</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55962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6C615D95-4D74-5C9D-0F4B-A35D4D767C1E}"/>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EB9DAAB3-D8D2-048D-89DF-2268DE4F4094}"/>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86F2687E-0C53-90D8-DA0F-C320ED4A04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24437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D5F85631-1D75-5725-2555-97198308383F}"/>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36559626-7B2A-BCF7-8EA7-3A5932CA851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56976F2A-E475-BB82-2A9D-0DE3B8352D6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AB3C9CD3-A015-5AF7-B0C7-C97F7DD60BF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12372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825CC51E-5C51-C4E1-BEC8-55E3C355EE30}"/>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46620B77-9B58-0F0A-FDFD-F07A850595C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9CB886FE-09E2-D9D7-D4DE-BD34A8CB59D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1DB1C7D4-7E24-637F-4C68-C153DA20336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34</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45555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2CB99BEF-791E-768D-B11D-332F8B61FE1F}"/>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A5DC3C9E-C4C2-40B3-229E-CE95383DA5A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2E38A648-8945-576D-CB27-6677B66A45C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F7DD547E-7FDC-96F1-7484-832FCE2931F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422792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4BE767F6-2FDC-1B22-56D8-155FB1BCF583}"/>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8EBCA611-80EC-BFCD-7796-F11568BC70F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F03D414F-EB6A-36E9-F0B0-F6F7D84567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AD2FFDDF-430A-205A-24C1-D9DA6A112BF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42940097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B9647F6A-50EE-4EF9-94C2-FC4D6305F8BD}"/>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94221FEB-E077-8280-7130-F2F6827935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9D59D50C-4313-E2AB-2D4D-EEA47A12381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5327FB7E-AD9D-3F90-3D5C-66E3FBC1292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37</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192798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B0B1D961-228A-4E28-B5B9-41CE7DC2D0C5}"/>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469272C1-ACA9-869A-BFF8-986B1CCCFFF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7315F197-F545-DA42-8744-E97DF5FCB03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694719CB-816A-46F4-B41E-BD4DCB874ED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38</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222226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BB7230B3-4BC3-C56F-CC64-99F974A0A921}"/>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2C78D69F-81B9-E2BC-ACBE-5F4915C9F5B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5E76D650-E357-5841-96F3-97F72496159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363957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53CFE2D9-5F59-E195-6E79-91E6B20D2374}"/>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05DC3995-65B1-F04A-91BB-EE20D6E3080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1CC66691-C225-C8C5-948C-A7D7D2449C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310777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791BC2B3-54E7-2156-BBBE-9B600B88D2E7}"/>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54F06894-8390-E73D-3180-D1A869AC8FA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3E52B706-D59F-2EB6-C028-4008D2DED0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85573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F21F8C78-1F88-D7E9-A561-2E3F0DFF4A23}"/>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FFC2E2BD-2C76-139A-E012-2B21140E380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B3E16B9F-0B0C-EE37-4F97-D03059D3D6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37745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F451C970-7D7F-1C3E-4988-9E78A3613E0B}"/>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49D5D052-5948-17A7-E031-E89D0B63A26F}"/>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56679A0D-8571-599D-F306-DE172C4A7D5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49761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44BB7EE-775A-4EC6-B525-8F8344029654}"/>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0281B1FA-FFB1-972E-BE68-8CCB27BE9621}"/>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a:extLst>
              <a:ext uri="{FF2B5EF4-FFF2-40B4-BE49-F238E27FC236}">
                <a16:creationId xmlns:a16="http://schemas.microsoft.com/office/drawing/2014/main" id="{5B6D989D-9AF4-9838-1813-04BE2703B6A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787617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EA56C5C6-64BA-D292-A717-6090D75CC0B6}"/>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8DD110DD-CE52-44F9-5693-E7562187E10B}"/>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a:extLst>
              <a:ext uri="{FF2B5EF4-FFF2-40B4-BE49-F238E27FC236}">
                <a16:creationId xmlns:a16="http://schemas.microsoft.com/office/drawing/2014/main" id="{1AF3ECDF-AFA0-E968-C630-83D4A26EE3D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51110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036DFA20-8148-AAFC-3A14-8967DED8CD2D}"/>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57F04E3B-B6DA-3E33-CA9D-A3D355EEAE3D}"/>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a:extLst>
              <a:ext uri="{FF2B5EF4-FFF2-40B4-BE49-F238E27FC236}">
                <a16:creationId xmlns:a16="http://schemas.microsoft.com/office/drawing/2014/main" id="{77B5567B-0CAD-32F1-9518-5E5A15BC65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0241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A809EC8E-7D5E-E02E-E358-6F7331F848AE}"/>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3E955D8D-0586-D583-CFEA-AD19D1A1584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a:extLst>
              <a:ext uri="{FF2B5EF4-FFF2-40B4-BE49-F238E27FC236}">
                <a16:creationId xmlns:a16="http://schemas.microsoft.com/office/drawing/2014/main" id="{1A745DD0-321C-1BBC-B011-ED86E6B215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8751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F05E15D5-CED5-BC5F-3B9C-D80BA5B3538D}"/>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AA80CE82-88C9-B91B-A7B3-BF5B27660A66}"/>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 name="Google Shape;92;p5:notes">
            <a:extLst>
              <a:ext uri="{FF2B5EF4-FFF2-40B4-BE49-F238E27FC236}">
                <a16:creationId xmlns:a16="http://schemas.microsoft.com/office/drawing/2014/main" id="{A61E1962-3305-C706-6C66-B0A49FAE0A9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3292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D45B2406-5317-E2E9-A2E1-3A72092FE44B}"/>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EC5CE21B-C171-F774-DE12-4106BD2B847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7AFB87E2-037E-C37A-E98B-254B8B39839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61785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a:extLst>
            <a:ext uri="{FF2B5EF4-FFF2-40B4-BE49-F238E27FC236}">
              <a16:creationId xmlns:a16="http://schemas.microsoft.com/office/drawing/2014/main" id="{BB2485A1-5566-9654-16DE-5EA1231F6A1E}"/>
            </a:ext>
          </a:extLst>
        </p:cNvPr>
        <p:cNvGrpSpPr/>
        <p:nvPr/>
      </p:nvGrpSpPr>
      <p:grpSpPr>
        <a:xfrm>
          <a:off x="0" y="0"/>
          <a:ext cx="0" cy="0"/>
          <a:chOff x="0" y="0"/>
          <a:chExt cx="0" cy="0"/>
        </a:xfrm>
      </p:grpSpPr>
      <p:sp>
        <p:nvSpPr>
          <p:cNvPr id="91" name="Google Shape;91;p5:notes">
            <a:extLst>
              <a:ext uri="{FF2B5EF4-FFF2-40B4-BE49-F238E27FC236}">
                <a16:creationId xmlns:a16="http://schemas.microsoft.com/office/drawing/2014/main" id="{EDB8562C-FCC5-4E45-3357-FF63FB64959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5:notes">
            <a:extLst>
              <a:ext uri="{FF2B5EF4-FFF2-40B4-BE49-F238E27FC236}">
                <a16:creationId xmlns:a16="http://schemas.microsoft.com/office/drawing/2014/main" id="{DAC162EA-E104-4231-2A3D-EF24A48C29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3771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8506E46F-2209-9617-F536-A11E37D49837}"/>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EE1E89ED-2F9B-B2F5-0ACB-328DC014C22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ABEBEA04-66FD-B99E-B2D0-1E0B1031BAA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5427688B-CB76-C346-9B27-D8225ADCD23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9</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1788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76874F80-DA7B-8AE2-8C9B-BE84E1A146E5}"/>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9CC2B6E3-DAD0-A8C9-AE52-E3C0BF1CF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203CDC88-72BB-E474-9E1E-32022229C6E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ED8D6CFB-2376-1622-EE77-E33F7B8F1C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29308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EA030740-4AA1-AC03-E837-C51AA5477DD5}"/>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0274437E-69EF-81CE-0F68-4A7CB41E46E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D2CA3B12-2F39-C23F-C71D-F1840000548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479A6922-B3F1-64E5-B7DC-23EDFE6ED6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15</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536819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a:extLst>
            <a:ext uri="{FF2B5EF4-FFF2-40B4-BE49-F238E27FC236}">
              <a16:creationId xmlns:a16="http://schemas.microsoft.com/office/drawing/2014/main" id="{456522DB-3D2C-36D7-99C6-40806609E11C}"/>
            </a:ext>
          </a:extLst>
        </p:cNvPr>
        <p:cNvGrpSpPr/>
        <p:nvPr/>
      </p:nvGrpSpPr>
      <p:grpSpPr>
        <a:xfrm>
          <a:off x="0" y="0"/>
          <a:ext cx="0" cy="0"/>
          <a:chOff x="0" y="0"/>
          <a:chExt cx="0" cy="0"/>
        </a:xfrm>
      </p:grpSpPr>
      <p:sp>
        <p:nvSpPr>
          <p:cNvPr id="363" name="Google Shape;363;p6:notes">
            <a:extLst>
              <a:ext uri="{FF2B5EF4-FFF2-40B4-BE49-F238E27FC236}">
                <a16:creationId xmlns:a16="http://schemas.microsoft.com/office/drawing/2014/main" id="{EFA490FB-6B53-C4E7-1E94-9F53E31EE76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p6:notes">
            <a:extLst>
              <a:ext uri="{FF2B5EF4-FFF2-40B4-BE49-F238E27FC236}">
                <a16:creationId xmlns:a16="http://schemas.microsoft.com/office/drawing/2014/main" id="{F84074B6-378B-888C-B45F-FA0BF954338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p6:notes">
            <a:extLst>
              <a:ext uri="{FF2B5EF4-FFF2-40B4-BE49-F238E27FC236}">
                <a16:creationId xmlns:a16="http://schemas.microsoft.com/office/drawing/2014/main" id="{A19B2715-7093-12B0-C561-E83D6E08A95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16</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2332899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5121A"/>
        </a:solidFill>
        <a:effectLst/>
      </p:bgPr>
    </p:bg>
    <p:spTree>
      <p:nvGrpSpPr>
        <p:cNvPr id="1" name="Shape 12"/>
        <p:cNvGrpSpPr/>
        <p:nvPr/>
      </p:nvGrpSpPr>
      <p:grpSpPr>
        <a:xfrm>
          <a:off x="0" y="0"/>
          <a:ext cx="0" cy="0"/>
          <a:chOff x="0" y="0"/>
          <a:chExt cx="0" cy="0"/>
        </a:xfrm>
      </p:grpSpPr>
      <p:pic>
        <p:nvPicPr>
          <p:cNvPr id="13" name="Google Shape;13;p21"/>
          <p:cNvPicPr preferRelativeResize="0"/>
          <p:nvPr/>
        </p:nvPicPr>
        <p:blipFill rotWithShape="1">
          <a:blip r:embed="rId2">
            <a:alphaModFix/>
          </a:blip>
          <a:srcRect/>
          <a:stretch/>
        </p:blipFill>
        <p:spPr>
          <a:xfrm>
            <a:off x="0" y="0"/>
            <a:ext cx="6858000" cy="6858000"/>
          </a:xfrm>
          <a:prstGeom prst="rect">
            <a:avLst/>
          </a:prstGeom>
          <a:noFill/>
          <a:ln>
            <a:noFill/>
          </a:ln>
        </p:spPr>
      </p:pic>
      <p:sp>
        <p:nvSpPr>
          <p:cNvPr id="14" name="Google Shape;14;p21"/>
          <p:cNvSpPr txBox="1">
            <a:spLocks noGrp="1"/>
          </p:cNvSpPr>
          <p:nvPr>
            <p:ph type="ctrTitle"/>
          </p:nvPr>
        </p:nvSpPr>
        <p:spPr>
          <a:xfrm>
            <a:off x="490194" y="3799576"/>
            <a:ext cx="10177806" cy="8794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alibri"/>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1"/>
          <p:cNvSpPr txBox="1">
            <a:spLocks noGrp="1"/>
          </p:cNvSpPr>
          <p:nvPr>
            <p:ph type="subTitle" idx="1"/>
          </p:nvPr>
        </p:nvSpPr>
        <p:spPr>
          <a:xfrm>
            <a:off x="490194" y="4856163"/>
            <a:ext cx="9144000" cy="35722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D6F87F"/>
              </a:buClr>
              <a:buSzPts val="2400"/>
              <a:buNone/>
              <a:defRPr sz="2400">
                <a:solidFill>
                  <a:srgbClr val="D6F87F"/>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 name="Google Shape;16;p21"/>
          <p:cNvPicPr preferRelativeResize="0"/>
          <p:nvPr/>
        </p:nvPicPr>
        <p:blipFill rotWithShape="1">
          <a:blip r:embed="rId3">
            <a:alphaModFix/>
          </a:blip>
          <a:srcRect/>
          <a:stretch/>
        </p:blipFill>
        <p:spPr>
          <a:xfrm>
            <a:off x="9716493" y="230143"/>
            <a:ext cx="2213114" cy="382107"/>
          </a:xfrm>
          <a:prstGeom prst="rect">
            <a:avLst/>
          </a:prstGeom>
          <a:noFill/>
          <a:ln>
            <a:noFill/>
          </a:ln>
        </p:spPr>
      </p:pic>
    </p:spTree>
    <p:extLst>
      <p:ext uri="{BB962C8B-B14F-4D97-AF65-F5344CB8AC3E}">
        <p14:creationId xmlns:p14="http://schemas.microsoft.com/office/powerpoint/2010/main" val="171569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WTG Blue_Pattern">
    <p:bg>
      <p:bgPr>
        <a:solidFill>
          <a:schemeClr val="accent1"/>
        </a:solidFill>
        <a:effectLst/>
      </p:bgPr>
    </p:bg>
    <p:spTree>
      <p:nvGrpSpPr>
        <p:cNvPr id="1" name=""/>
        <p:cNvGrpSpPr/>
        <p:nvPr/>
      </p:nvGrpSpPr>
      <p:grpSpPr>
        <a:xfrm>
          <a:off x="0" y="0"/>
          <a:ext cx="0" cy="0"/>
          <a:chOff x="0" y="0"/>
          <a:chExt cx="0" cy="0"/>
        </a:xfrm>
      </p:grpSpPr>
      <p:pic>
        <p:nvPicPr>
          <p:cNvPr id="3" name="Picture 2" descr="A close up of a screen&#10;&#10;Description automatically generated">
            <a:extLst>
              <a:ext uri="{FF2B5EF4-FFF2-40B4-BE49-F238E27FC236}">
                <a16:creationId xmlns:a16="http://schemas.microsoft.com/office/drawing/2014/main" id="{3E6C7496-9A9B-4C75-8A2E-6878061A1E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2625"/>
          <a:stretch/>
        </p:blipFill>
        <p:spPr>
          <a:xfrm flipH="1">
            <a:off x="0" y="0"/>
            <a:ext cx="12192000" cy="3248980"/>
          </a:xfrm>
          <a:prstGeom prst="rect">
            <a:avLst/>
          </a:prstGeom>
        </p:spPr>
      </p:pic>
      <p:sp>
        <p:nvSpPr>
          <p:cNvPr id="17" name="Footer Placeholder 1">
            <a:extLst>
              <a:ext uri="{FF2B5EF4-FFF2-40B4-BE49-F238E27FC236}">
                <a16:creationId xmlns:a16="http://schemas.microsoft.com/office/drawing/2014/main" id="{FC157C74-4047-4A31-A8D5-1C00BCBB2308}"/>
              </a:ext>
            </a:extLst>
          </p:cNvPr>
          <p:cNvSpPr>
            <a:spLocks noGrp="1"/>
          </p:cNvSpPr>
          <p:nvPr>
            <p:ph type="ftr" sz="quarter" idx="18"/>
          </p:nvPr>
        </p:nvSpPr>
        <p:spPr>
          <a:xfrm>
            <a:off x="540000" y="6480000"/>
            <a:ext cx="900000" cy="90000"/>
          </a:xfrm>
        </p:spPr>
        <p:txBody>
          <a:bodyPr/>
          <a:lstStyle>
            <a:lvl1pPr>
              <a:defRPr>
                <a:solidFill>
                  <a:schemeClr val="bg1"/>
                </a:solidFill>
              </a:defRPr>
            </a:lvl1pPr>
          </a:lstStyle>
          <a:p>
            <a:r>
              <a:rPr lang="en-AU"/>
              <a:t>© 2023 </a:t>
            </a:r>
            <a:r>
              <a:rPr lang="en-AU" err="1"/>
              <a:t>WiseTech</a:t>
            </a:r>
            <a:r>
              <a:rPr lang="en-AU"/>
              <a:t> Global</a:t>
            </a:r>
          </a:p>
        </p:txBody>
      </p:sp>
      <p:sp>
        <p:nvSpPr>
          <p:cNvPr id="21" name="Rectangle 20">
            <a:extLst>
              <a:ext uri="{FF2B5EF4-FFF2-40B4-BE49-F238E27FC236}">
                <a16:creationId xmlns:a16="http://schemas.microsoft.com/office/drawing/2014/main" id="{B70CCFAB-5431-460B-B291-B529A114077E}"/>
              </a:ext>
            </a:extLst>
          </p:cNvPr>
          <p:cNvSpPr/>
          <p:nvPr userDrawn="1"/>
        </p:nvSpPr>
        <p:spPr>
          <a:xfrm>
            <a:off x="540000" y="6670548"/>
            <a:ext cx="28575" cy="18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28" name="Text Placeholder 14">
            <a:extLst>
              <a:ext uri="{FF2B5EF4-FFF2-40B4-BE49-F238E27FC236}">
                <a16:creationId xmlns:a16="http://schemas.microsoft.com/office/drawing/2014/main" id="{2F1EAD7B-1470-4597-8662-F8C0AEB6A381}"/>
              </a:ext>
            </a:extLst>
          </p:cNvPr>
          <p:cNvSpPr>
            <a:spLocks noGrp="1"/>
          </p:cNvSpPr>
          <p:nvPr>
            <p:ph type="body" sz="quarter" idx="14" hasCustomPrompt="1"/>
          </p:nvPr>
        </p:nvSpPr>
        <p:spPr>
          <a:xfrm>
            <a:off x="540000" y="3068960"/>
            <a:ext cx="9516440" cy="1260140"/>
          </a:xfrm>
        </p:spPr>
        <p:txBody>
          <a:bodyPr anchor="b">
            <a:normAutofit/>
          </a:bodyPr>
          <a:lstStyle>
            <a:lvl1pPr>
              <a:defRPr sz="4000" b="0">
                <a:solidFill>
                  <a:schemeClr val="bg1"/>
                </a:solidFill>
              </a:defRPr>
            </a:lvl1pPr>
            <a:lvl2pPr>
              <a:defRPr sz="1600">
                <a:solidFill>
                  <a:schemeClr val="bg1"/>
                </a:solidFill>
              </a:defRPr>
            </a:lvl2pPr>
            <a:lvl3pPr marL="0" indent="0">
              <a:buNone/>
              <a:defRPr sz="1200">
                <a:solidFill>
                  <a:schemeClr val="bg1"/>
                </a:solidFill>
              </a:defRPr>
            </a:lvl3pPr>
            <a:lvl4pPr marL="189000" indent="0">
              <a:buNone/>
              <a:defRPr>
                <a:solidFill>
                  <a:schemeClr val="bg1"/>
                </a:solidFill>
              </a:defRPr>
            </a:lvl4pPr>
          </a:lstStyle>
          <a:p>
            <a:pPr lvl="0"/>
            <a:r>
              <a:rPr lang="en-US"/>
              <a:t>Divider title</a:t>
            </a:r>
          </a:p>
        </p:txBody>
      </p:sp>
      <p:sp>
        <p:nvSpPr>
          <p:cNvPr id="30" name="Text Placeholder 23">
            <a:extLst>
              <a:ext uri="{FF2B5EF4-FFF2-40B4-BE49-F238E27FC236}">
                <a16:creationId xmlns:a16="http://schemas.microsoft.com/office/drawing/2014/main" id="{1472FDD2-D9A5-4999-A0EB-201AE7BBACBF}"/>
              </a:ext>
            </a:extLst>
          </p:cNvPr>
          <p:cNvSpPr>
            <a:spLocks noGrp="1"/>
          </p:cNvSpPr>
          <p:nvPr>
            <p:ph type="body" sz="quarter" idx="17" hasCustomPrompt="1"/>
          </p:nvPr>
        </p:nvSpPr>
        <p:spPr>
          <a:xfrm>
            <a:off x="539552" y="4401108"/>
            <a:ext cx="9516440" cy="294382"/>
          </a:xfrm>
        </p:spPr>
        <p:txBody>
          <a:bodyPr>
            <a:noAutofit/>
          </a:bodyPr>
          <a:lstStyle>
            <a:lvl1pPr>
              <a:defRPr sz="2200" b="0">
                <a:solidFill>
                  <a:schemeClr val="bg1"/>
                </a:solidFill>
              </a:defRPr>
            </a:lvl1pPr>
          </a:lstStyle>
          <a:p>
            <a:pPr lvl="0"/>
            <a:r>
              <a:rPr lang="en-US"/>
              <a:t>Optional subheading</a:t>
            </a:r>
            <a:endParaRPr lang="en-AU"/>
          </a:p>
        </p:txBody>
      </p:sp>
      <p:pic>
        <p:nvPicPr>
          <p:cNvPr id="8" name="Graphic 7">
            <a:extLst>
              <a:ext uri="{FF2B5EF4-FFF2-40B4-BE49-F238E27FC236}">
                <a16:creationId xmlns:a16="http://schemas.microsoft.com/office/drawing/2014/main" id="{4ED89CE1-76D7-7340-9617-6A767077AFBF}"/>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 t="-1" r="-52782" b="-107472"/>
          <a:stretch/>
        </p:blipFill>
        <p:spPr>
          <a:xfrm>
            <a:off x="10628929" y="6201308"/>
            <a:ext cx="1563072" cy="656692"/>
          </a:xfrm>
          <a:prstGeom prst="rect">
            <a:avLst/>
          </a:prstGeom>
        </p:spPr>
      </p:pic>
    </p:spTree>
    <p:extLst>
      <p:ext uri="{BB962C8B-B14F-4D97-AF65-F5344CB8AC3E}">
        <p14:creationId xmlns:p14="http://schemas.microsoft.com/office/powerpoint/2010/main" val="3893319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7CB27C08-95EF-42BC-A609-B4BCFA8E8140}"/>
              </a:ext>
            </a:extLst>
          </p:cNvPr>
          <p:cNvSpPr>
            <a:spLocks noGrp="1"/>
          </p:cNvSpPr>
          <p:nvPr>
            <p:ph type="body" sz="quarter" idx="13" hasCustomPrompt="1"/>
          </p:nvPr>
        </p:nvSpPr>
        <p:spPr>
          <a:xfrm>
            <a:off x="539813" y="1156570"/>
            <a:ext cx="11100616" cy="220149"/>
          </a:xfrm>
        </p:spPr>
        <p:txBody>
          <a:bodyPr>
            <a:noAutofit/>
          </a:bodyPr>
          <a:lstStyle>
            <a:lvl1pPr>
              <a:lnSpc>
                <a:spcPct val="85000"/>
              </a:lnSpc>
              <a:spcAft>
                <a:spcPts val="0"/>
              </a:spcAft>
              <a:defRPr sz="1800" b="0">
                <a:solidFill>
                  <a:schemeClr val="tx2"/>
                </a:solidFill>
              </a:defRPr>
            </a:lvl1pPr>
            <a:lvl2pPr>
              <a:defRPr sz="1500" b="0"/>
            </a:lvl2pPr>
            <a:lvl3pPr>
              <a:defRPr sz="1500" b="0"/>
            </a:lvl3pPr>
            <a:lvl4pPr>
              <a:defRPr sz="1500" b="0"/>
            </a:lvl4pPr>
            <a:lvl5pPr>
              <a:defRPr sz="1500" b="0"/>
            </a:lvl5pPr>
          </a:lstStyle>
          <a:p>
            <a:pPr lvl="0"/>
            <a:r>
              <a:rPr lang="en-US"/>
              <a:t>Subheading</a:t>
            </a:r>
          </a:p>
        </p:txBody>
      </p:sp>
      <p:sp>
        <p:nvSpPr>
          <p:cNvPr id="13" name="Title 1">
            <a:extLst>
              <a:ext uri="{FF2B5EF4-FFF2-40B4-BE49-F238E27FC236}">
                <a16:creationId xmlns:a16="http://schemas.microsoft.com/office/drawing/2014/main" id="{69ECB697-AC88-46E1-9B79-41D29837C663}"/>
              </a:ext>
            </a:extLst>
          </p:cNvPr>
          <p:cNvSpPr>
            <a:spLocks noGrp="1"/>
          </p:cNvSpPr>
          <p:nvPr>
            <p:ph type="title" hasCustomPrompt="1"/>
          </p:nvPr>
        </p:nvSpPr>
        <p:spPr>
          <a:xfrm>
            <a:off x="540000" y="562636"/>
            <a:ext cx="11100616" cy="350728"/>
          </a:xfrm>
        </p:spPr>
        <p:txBody>
          <a:bodyPr/>
          <a:lstStyle>
            <a:lvl1pPr>
              <a:defRPr b="0"/>
            </a:lvl1pPr>
          </a:lstStyle>
          <a:p>
            <a:r>
              <a:rPr lang="en-US"/>
              <a:t>Slide title</a:t>
            </a:r>
            <a:endParaRPr lang="en-AU"/>
          </a:p>
        </p:txBody>
      </p:sp>
      <p:sp>
        <p:nvSpPr>
          <p:cNvPr id="14" name="Content Placeholder 2">
            <a:extLst>
              <a:ext uri="{FF2B5EF4-FFF2-40B4-BE49-F238E27FC236}">
                <a16:creationId xmlns:a16="http://schemas.microsoft.com/office/drawing/2014/main" id="{CE648BC2-16B8-4CFA-AF02-15BD6986B01F}"/>
              </a:ext>
            </a:extLst>
          </p:cNvPr>
          <p:cNvSpPr>
            <a:spLocks noGrp="1"/>
          </p:cNvSpPr>
          <p:nvPr>
            <p:ph idx="1"/>
          </p:nvPr>
        </p:nvSpPr>
        <p:spPr>
          <a:xfrm>
            <a:off x="540000" y="1988840"/>
            <a:ext cx="11106000" cy="396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8" name="Footer Placeholder 3">
            <a:extLst>
              <a:ext uri="{FF2B5EF4-FFF2-40B4-BE49-F238E27FC236}">
                <a16:creationId xmlns:a16="http://schemas.microsoft.com/office/drawing/2014/main" id="{C254B44B-9A5A-4DD0-A5A7-60CA2803441A}"/>
              </a:ext>
            </a:extLst>
          </p:cNvPr>
          <p:cNvSpPr>
            <a:spLocks noGrp="1"/>
          </p:cNvSpPr>
          <p:nvPr>
            <p:ph type="ftr" sz="quarter" idx="10"/>
          </p:nvPr>
        </p:nvSpPr>
        <p:spPr>
          <a:xfrm>
            <a:off x="767508" y="6480000"/>
            <a:ext cx="1008012" cy="90000"/>
          </a:xfrm>
        </p:spPr>
        <p:txBody>
          <a:bodyPr/>
          <a:lstStyle/>
          <a:p>
            <a:r>
              <a:rPr lang="en-AU"/>
              <a:t>© 2023 </a:t>
            </a:r>
            <a:r>
              <a:rPr lang="en-AU" err="1"/>
              <a:t>WiseTech</a:t>
            </a:r>
            <a:r>
              <a:rPr lang="en-AU"/>
              <a:t> Global</a:t>
            </a:r>
          </a:p>
        </p:txBody>
      </p:sp>
      <p:sp>
        <p:nvSpPr>
          <p:cNvPr id="9" name="Slide Number Placeholder 6">
            <a:extLst>
              <a:ext uri="{FF2B5EF4-FFF2-40B4-BE49-F238E27FC236}">
                <a16:creationId xmlns:a16="http://schemas.microsoft.com/office/drawing/2014/main" id="{FCD20F0D-BA38-4D6D-A7F1-10E607101421}"/>
              </a:ext>
            </a:extLst>
          </p:cNvPr>
          <p:cNvSpPr>
            <a:spLocks noGrp="1"/>
          </p:cNvSpPr>
          <p:nvPr>
            <p:ph type="sldNum" sz="quarter" idx="11"/>
          </p:nvPr>
        </p:nvSpPr>
        <p:spPr>
          <a:xfrm>
            <a:off x="540000" y="6480000"/>
            <a:ext cx="155400" cy="90000"/>
          </a:xfrm>
        </p:spPr>
        <p:txBody>
          <a:bodyPr/>
          <a:lstStyle/>
          <a:p>
            <a:fld id="{67E7CB4E-0848-4774-9F85-B38117CB1B54}" type="slidenum">
              <a:rPr lang="en-AU" smtClean="0"/>
              <a:pPr/>
              <a:t>‹#›</a:t>
            </a:fld>
            <a:endParaRPr lang="en-AU"/>
          </a:p>
        </p:txBody>
      </p:sp>
      <p:sp>
        <p:nvSpPr>
          <p:cNvPr id="15" name="Rectangle 14">
            <a:extLst>
              <a:ext uri="{FF2B5EF4-FFF2-40B4-BE49-F238E27FC236}">
                <a16:creationId xmlns:a16="http://schemas.microsoft.com/office/drawing/2014/main" id="{698486E9-B50D-4B2A-8594-671F9413D87B}"/>
              </a:ext>
            </a:extLst>
          </p:cNvPr>
          <p:cNvSpPr/>
          <p:nvPr userDrawn="1"/>
        </p:nvSpPr>
        <p:spPr>
          <a:xfrm>
            <a:off x="540000" y="6670548"/>
            <a:ext cx="28575" cy="187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Tree>
    <p:extLst>
      <p:ext uri="{BB962C8B-B14F-4D97-AF65-F5344CB8AC3E}">
        <p14:creationId xmlns:p14="http://schemas.microsoft.com/office/powerpoint/2010/main" val="8883842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head and Content_WTG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97C32E-41BD-4B7E-BDB2-2C82ACBEA24D}"/>
              </a:ext>
            </a:extLst>
          </p:cNvPr>
          <p:cNvSpPr/>
          <p:nvPr userDrawn="1"/>
        </p:nvSpPr>
        <p:spPr>
          <a:xfrm>
            <a:off x="7260000" y="0"/>
            <a:ext cx="493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900"/>
          </a:p>
        </p:txBody>
      </p:sp>
      <p:sp>
        <p:nvSpPr>
          <p:cNvPr id="15" name="Content Placeholder 2">
            <a:extLst>
              <a:ext uri="{FF2B5EF4-FFF2-40B4-BE49-F238E27FC236}">
                <a16:creationId xmlns:a16="http://schemas.microsoft.com/office/drawing/2014/main" id="{57AA2427-57BE-4626-ACA0-25DBD7BE8AAF}"/>
              </a:ext>
            </a:extLst>
          </p:cNvPr>
          <p:cNvSpPr>
            <a:spLocks noGrp="1"/>
          </p:cNvSpPr>
          <p:nvPr>
            <p:ph idx="1"/>
          </p:nvPr>
        </p:nvSpPr>
        <p:spPr>
          <a:xfrm>
            <a:off x="540000" y="1988840"/>
            <a:ext cx="6132064" cy="396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3">
            <a:extLst>
              <a:ext uri="{FF2B5EF4-FFF2-40B4-BE49-F238E27FC236}">
                <a16:creationId xmlns:a16="http://schemas.microsoft.com/office/drawing/2014/main" id="{8D8D5042-F018-4B92-B655-4D6D352600B0}"/>
              </a:ext>
            </a:extLst>
          </p:cNvPr>
          <p:cNvSpPr>
            <a:spLocks noGrp="1"/>
          </p:cNvSpPr>
          <p:nvPr>
            <p:ph sz="quarter" idx="15"/>
          </p:nvPr>
        </p:nvSpPr>
        <p:spPr>
          <a:xfrm>
            <a:off x="7752184" y="1988840"/>
            <a:ext cx="3899816" cy="3960441"/>
          </a:xfrm>
        </p:spPr>
        <p:txBody>
          <a:bodyPr/>
          <a:lstStyle>
            <a:lvl1pPr>
              <a:defRPr sz="1200" b="0">
                <a:solidFill>
                  <a:schemeClr val="bg1"/>
                </a:solidFill>
              </a:defRPr>
            </a:lvl1pPr>
            <a:lvl2pPr>
              <a:defRPr b="0">
                <a:solidFill>
                  <a:schemeClr val="bg1"/>
                </a:solidFill>
              </a:defRPr>
            </a:lvl2pPr>
            <a:lvl3pPr>
              <a:buClr>
                <a:schemeClr val="bg1"/>
              </a:buClr>
              <a:defRPr b="0">
                <a:solidFill>
                  <a:schemeClr val="bg1"/>
                </a:solidFill>
              </a:defRPr>
            </a:lvl3pPr>
            <a:lvl4pPr>
              <a:buClr>
                <a:schemeClr val="bg1"/>
              </a:buClr>
              <a:defRPr b="0">
                <a:solidFill>
                  <a:schemeClr val="bg1"/>
                </a:solidFill>
              </a:defRPr>
            </a:lvl4pPr>
            <a:lvl5pPr>
              <a:buClr>
                <a:schemeClr val="bg1"/>
              </a:buClr>
              <a:defRPr b="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8" name="Text Placeholder 6">
            <a:extLst>
              <a:ext uri="{FF2B5EF4-FFF2-40B4-BE49-F238E27FC236}">
                <a16:creationId xmlns:a16="http://schemas.microsoft.com/office/drawing/2014/main" id="{47030324-7CE2-426F-A660-8D55617EC7E0}"/>
              </a:ext>
            </a:extLst>
          </p:cNvPr>
          <p:cNvSpPr>
            <a:spLocks noGrp="1"/>
          </p:cNvSpPr>
          <p:nvPr>
            <p:ph type="body" sz="quarter" idx="17" hasCustomPrompt="1"/>
          </p:nvPr>
        </p:nvSpPr>
        <p:spPr>
          <a:xfrm>
            <a:off x="539813" y="1156570"/>
            <a:ext cx="6132064" cy="220149"/>
          </a:xfrm>
        </p:spPr>
        <p:txBody>
          <a:bodyPr>
            <a:noAutofit/>
          </a:bodyPr>
          <a:lstStyle>
            <a:lvl1pPr>
              <a:lnSpc>
                <a:spcPct val="85000"/>
              </a:lnSpc>
              <a:spcAft>
                <a:spcPts val="0"/>
              </a:spcAft>
              <a:defRPr sz="1800" b="0">
                <a:solidFill>
                  <a:schemeClr val="tx2"/>
                </a:solidFill>
              </a:defRPr>
            </a:lvl1pPr>
            <a:lvl2pPr>
              <a:defRPr sz="1500" b="0"/>
            </a:lvl2pPr>
            <a:lvl3pPr>
              <a:defRPr sz="1500" b="0"/>
            </a:lvl3pPr>
            <a:lvl4pPr>
              <a:defRPr sz="1500" b="0"/>
            </a:lvl4pPr>
            <a:lvl5pPr>
              <a:defRPr sz="1500" b="0"/>
            </a:lvl5pPr>
          </a:lstStyle>
          <a:p>
            <a:pPr lvl="0"/>
            <a:r>
              <a:rPr lang="en-US"/>
              <a:t>Subheading</a:t>
            </a:r>
          </a:p>
        </p:txBody>
      </p:sp>
      <p:sp>
        <p:nvSpPr>
          <p:cNvPr id="19" name="Title 1">
            <a:extLst>
              <a:ext uri="{FF2B5EF4-FFF2-40B4-BE49-F238E27FC236}">
                <a16:creationId xmlns:a16="http://schemas.microsoft.com/office/drawing/2014/main" id="{0A1BE268-16A2-44ED-830A-FE76F73ABE0B}"/>
              </a:ext>
            </a:extLst>
          </p:cNvPr>
          <p:cNvSpPr>
            <a:spLocks noGrp="1"/>
          </p:cNvSpPr>
          <p:nvPr>
            <p:ph type="title" hasCustomPrompt="1"/>
          </p:nvPr>
        </p:nvSpPr>
        <p:spPr>
          <a:xfrm>
            <a:off x="540000" y="562636"/>
            <a:ext cx="6132064" cy="350728"/>
          </a:xfrm>
        </p:spPr>
        <p:txBody>
          <a:bodyPr/>
          <a:lstStyle>
            <a:lvl1pPr>
              <a:defRPr b="0"/>
            </a:lvl1pPr>
          </a:lstStyle>
          <a:p>
            <a:r>
              <a:rPr lang="en-US"/>
              <a:t>Slide title</a:t>
            </a:r>
            <a:endParaRPr lang="en-AU"/>
          </a:p>
        </p:txBody>
      </p:sp>
      <p:sp>
        <p:nvSpPr>
          <p:cNvPr id="13" name="Footer Placeholder 3">
            <a:extLst>
              <a:ext uri="{FF2B5EF4-FFF2-40B4-BE49-F238E27FC236}">
                <a16:creationId xmlns:a16="http://schemas.microsoft.com/office/drawing/2014/main" id="{EF4E1384-2D9B-406D-A673-F744C748B03D}"/>
              </a:ext>
            </a:extLst>
          </p:cNvPr>
          <p:cNvSpPr>
            <a:spLocks noGrp="1"/>
          </p:cNvSpPr>
          <p:nvPr>
            <p:ph type="ftr" sz="quarter" idx="10"/>
          </p:nvPr>
        </p:nvSpPr>
        <p:spPr>
          <a:xfrm>
            <a:off x="767508" y="6480000"/>
            <a:ext cx="1008012" cy="90000"/>
          </a:xfrm>
        </p:spPr>
        <p:txBody>
          <a:bodyPr/>
          <a:lstStyle/>
          <a:p>
            <a:r>
              <a:rPr lang="en-AU"/>
              <a:t>© 2023 </a:t>
            </a:r>
            <a:r>
              <a:rPr lang="en-AU" err="1"/>
              <a:t>WiseTech</a:t>
            </a:r>
            <a:r>
              <a:rPr lang="en-AU"/>
              <a:t> Global</a:t>
            </a:r>
          </a:p>
        </p:txBody>
      </p:sp>
      <p:sp>
        <p:nvSpPr>
          <p:cNvPr id="16" name="Slide Number Placeholder 6">
            <a:extLst>
              <a:ext uri="{FF2B5EF4-FFF2-40B4-BE49-F238E27FC236}">
                <a16:creationId xmlns:a16="http://schemas.microsoft.com/office/drawing/2014/main" id="{91CC8024-6CB7-43C3-827F-601E78B897E3}"/>
              </a:ext>
            </a:extLst>
          </p:cNvPr>
          <p:cNvSpPr>
            <a:spLocks noGrp="1"/>
          </p:cNvSpPr>
          <p:nvPr>
            <p:ph type="sldNum" sz="quarter" idx="11"/>
          </p:nvPr>
        </p:nvSpPr>
        <p:spPr>
          <a:xfrm>
            <a:off x="540000" y="6480000"/>
            <a:ext cx="155400" cy="90000"/>
          </a:xfrm>
        </p:spPr>
        <p:txBody>
          <a:bodyPr/>
          <a:lstStyle/>
          <a:p>
            <a:fld id="{67E7CB4E-0848-4774-9F85-B38117CB1B54}" type="slidenum">
              <a:rPr lang="en-AU" smtClean="0"/>
              <a:pPr/>
              <a:t>‹#›</a:t>
            </a:fld>
            <a:endParaRPr lang="en-AU"/>
          </a:p>
        </p:txBody>
      </p:sp>
      <p:sp>
        <p:nvSpPr>
          <p:cNvPr id="22" name="Rectangle 21">
            <a:extLst>
              <a:ext uri="{FF2B5EF4-FFF2-40B4-BE49-F238E27FC236}">
                <a16:creationId xmlns:a16="http://schemas.microsoft.com/office/drawing/2014/main" id="{EAAAF7B8-0055-4949-A773-F5FE4CC7BCEE}"/>
              </a:ext>
            </a:extLst>
          </p:cNvPr>
          <p:cNvSpPr/>
          <p:nvPr userDrawn="1"/>
        </p:nvSpPr>
        <p:spPr>
          <a:xfrm>
            <a:off x="540000" y="6670548"/>
            <a:ext cx="28575" cy="187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pic>
        <p:nvPicPr>
          <p:cNvPr id="12" name="Graphic 11">
            <a:extLst>
              <a:ext uri="{FF2B5EF4-FFF2-40B4-BE49-F238E27FC236}">
                <a16:creationId xmlns:a16="http://schemas.microsoft.com/office/drawing/2014/main" id="{2F1393B3-B1AB-8D46-8CDE-809D24361242}"/>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1" r="-52782" b="-107472"/>
          <a:stretch/>
        </p:blipFill>
        <p:spPr>
          <a:xfrm>
            <a:off x="10628929" y="6201308"/>
            <a:ext cx="1563072" cy="656692"/>
          </a:xfrm>
          <a:prstGeom prst="rect">
            <a:avLst/>
          </a:prstGeom>
        </p:spPr>
      </p:pic>
    </p:spTree>
    <p:extLst>
      <p:ext uri="{BB962C8B-B14F-4D97-AF65-F5344CB8AC3E}">
        <p14:creationId xmlns:p14="http://schemas.microsoft.com/office/powerpoint/2010/main" val="33179520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 Subhead">
    <p:spTree>
      <p:nvGrpSpPr>
        <p:cNvPr id="1" name=""/>
        <p:cNvGrpSpPr/>
        <p:nvPr/>
      </p:nvGrpSpPr>
      <p:grpSpPr>
        <a:xfrm>
          <a:off x="0" y="0"/>
          <a:ext cx="0" cy="0"/>
          <a:chOff x="0" y="0"/>
          <a:chExt cx="0" cy="0"/>
        </a:xfrm>
      </p:grpSpPr>
      <p:sp>
        <p:nvSpPr>
          <p:cNvPr id="16" name="Content Placeholder 3">
            <a:extLst>
              <a:ext uri="{FF2B5EF4-FFF2-40B4-BE49-F238E27FC236}">
                <a16:creationId xmlns:a16="http://schemas.microsoft.com/office/drawing/2014/main" id="{F0B0EE89-F39A-44DC-ABAA-7AFF4ACD7557}"/>
              </a:ext>
            </a:extLst>
          </p:cNvPr>
          <p:cNvSpPr>
            <a:spLocks noGrp="1"/>
          </p:cNvSpPr>
          <p:nvPr>
            <p:ph sz="half" idx="15"/>
          </p:nvPr>
        </p:nvSpPr>
        <p:spPr>
          <a:xfrm>
            <a:off x="6334701" y="1988840"/>
            <a:ext cx="5314275" cy="3960440"/>
          </a:xfrm>
        </p:spPr>
        <p:txBody>
          <a:bodyPr>
            <a:normAutofit/>
          </a:bodyPr>
          <a:lstStyle>
            <a:lvl1pPr>
              <a:defRPr sz="1200"/>
            </a:lvl1pPr>
            <a:lvl2pPr>
              <a:defRPr sz="1200"/>
            </a:lvl2pPr>
            <a:lvl3pPr>
              <a:defRPr sz="12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7" name="Content Placeholder 3">
            <a:extLst>
              <a:ext uri="{FF2B5EF4-FFF2-40B4-BE49-F238E27FC236}">
                <a16:creationId xmlns:a16="http://schemas.microsoft.com/office/drawing/2014/main" id="{1AE56EE4-D6EB-4FC3-B3DA-EE65DB3AD1F8}"/>
              </a:ext>
            </a:extLst>
          </p:cNvPr>
          <p:cNvSpPr>
            <a:spLocks noGrp="1"/>
          </p:cNvSpPr>
          <p:nvPr>
            <p:ph sz="half" idx="16"/>
          </p:nvPr>
        </p:nvSpPr>
        <p:spPr>
          <a:xfrm>
            <a:off x="539750" y="1988840"/>
            <a:ext cx="5314275" cy="3960440"/>
          </a:xfrm>
        </p:spPr>
        <p:txBody>
          <a:bodyPr>
            <a:normAutofit/>
          </a:bodyPr>
          <a:lstStyle>
            <a:lvl1pPr>
              <a:defRPr sz="1200"/>
            </a:lvl1pPr>
            <a:lvl2pPr>
              <a:defRPr sz="1200"/>
            </a:lvl2pPr>
            <a:lvl3pPr>
              <a:defRPr sz="1200"/>
            </a:lvl3pPr>
            <a:lvl4pPr>
              <a:defRPr sz="1200"/>
            </a:lvl4pPr>
            <a:lvl5pPr>
              <a:defRPr sz="12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9" name="Footer Placeholder 3">
            <a:extLst>
              <a:ext uri="{FF2B5EF4-FFF2-40B4-BE49-F238E27FC236}">
                <a16:creationId xmlns:a16="http://schemas.microsoft.com/office/drawing/2014/main" id="{F2B6D638-D84E-46DE-9A46-B416FAAF31FA}"/>
              </a:ext>
            </a:extLst>
          </p:cNvPr>
          <p:cNvSpPr>
            <a:spLocks noGrp="1"/>
          </p:cNvSpPr>
          <p:nvPr>
            <p:ph type="ftr" sz="quarter" idx="10"/>
          </p:nvPr>
        </p:nvSpPr>
        <p:spPr>
          <a:xfrm>
            <a:off x="767508" y="6480000"/>
            <a:ext cx="1008012" cy="90000"/>
          </a:xfrm>
        </p:spPr>
        <p:txBody>
          <a:bodyPr/>
          <a:lstStyle/>
          <a:p>
            <a:r>
              <a:rPr lang="en-AU"/>
              <a:t>© 2023 </a:t>
            </a:r>
            <a:r>
              <a:rPr lang="en-AU" err="1"/>
              <a:t>WiseTech</a:t>
            </a:r>
            <a:r>
              <a:rPr lang="en-AU"/>
              <a:t> Global</a:t>
            </a:r>
          </a:p>
        </p:txBody>
      </p:sp>
      <p:sp>
        <p:nvSpPr>
          <p:cNvPr id="10" name="Slide Number Placeholder 6">
            <a:extLst>
              <a:ext uri="{FF2B5EF4-FFF2-40B4-BE49-F238E27FC236}">
                <a16:creationId xmlns:a16="http://schemas.microsoft.com/office/drawing/2014/main" id="{D085A2A0-6812-4B58-A38F-E80C38911AAD}"/>
              </a:ext>
            </a:extLst>
          </p:cNvPr>
          <p:cNvSpPr>
            <a:spLocks noGrp="1"/>
          </p:cNvSpPr>
          <p:nvPr>
            <p:ph type="sldNum" sz="quarter" idx="11"/>
          </p:nvPr>
        </p:nvSpPr>
        <p:spPr>
          <a:xfrm>
            <a:off x="540000" y="6480000"/>
            <a:ext cx="155400" cy="90000"/>
          </a:xfrm>
        </p:spPr>
        <p:txBody>
          <a:bodyPr/>
          <a:lstStyle/>
          <a:p>
            <a:fld id="{67E7CB4E-0848-4774-9F85-B38117CB1B54}" type="slidenum">
              <a:rPr lang="en-AU" smtClean="0"/>
              <a:pPr/>
              <a:t>‹#›</a:t>
            </a:fld>
            <a:endParaRPr lang="en-AU"/>
          </a:p>
        </p:txBody>
      </p:sp>
      <p:sp>
        <p:nvSpPr>
          <p:cNvPr id="11" name="Text Placeholder 6">
            <a:extLst>
              <a:ext uri="{FF2B5EF4-FFF2-40B4-BE49-F238E27FC236}">
                <a16:creationId xmlns:a16="http://schemas.microsoft.com/office/drawing/2014/main" id="{938173E8-DADB-403A-B6C8-28698A731D40}"/>
              </a:ext>
            </a:extLst>
          </p:cNvPr>
          <p:cNvSpPr>
            <a:spLocks noGrp="1"/>
          </p:cNvSpPr>
          <p:nvPr>
            <p:ph type="body" sz="quarter" idx="13" hasCustomPrompt="1"/>
          </p:nvPr>
        </p:nvSpPr>
        <p:spPr>
          <a:xfrm>
            <a:off x="539813" y="1156570"/>
            <a:ext cx="11100616" cy="220149"/>
          </a:xfrm>
        </p:spPr>
        <p:txBody>
          <a:bodyPr>
            <a:noAutofit/>
          </a:bodyPr>
          <a:lstStyle>
            <a:lvl1pPr>
              <a:lnSpc>
                <a:spcPct val="85000"/>
              </a:lnSpc>
              <a:spcAft>
                <a:spcPts val="0"/>
              </a:spcAft>
              <a:defRPr sz="1800" b="0">
                <a:solidFill>
                  <a:schemeClr val="tx2"/>
                </a:solidFill>
              </a:defRPr>
            </a:lvl1pPr>
            <a:lvl2pPr>
              <a:defRPr sz="1500" b="0"/>
            </a:lvl2pPr>
            <a:lvl3pPr>
              <a:defRPr sz="1500" b="0"/>
            </a:lvl3pPr>
            <a:lvl4pPr>
              <a:defRPr sz="1500" b="0"/>
            </a:lvl4pPr>
            <a:lvl5pPr>
              <a:defRPr sz="1500" b="0"/>
            </a:lvl5pPr>
          </a:lstStyle>
          <a:p>
            <a:pPr lvl="0"/>
            <a:r>
              <a:rPr lang="en-US"/>
              <a:t>Subheading</a:t>
            </a:r>
          </a:p>
        </p:txBody>
      </p:sp>
      <p:sp>
        <p:nvSpPr>
          <p:cNvPr id="13" name="Title 1">
            <a:extLst>
              <a:ext uri="{FF2B5EF4-FFF2-40B4-BE49-F238E27FC236}">
                <a16:creationId xmlns:a16="http://schemas.microsoft.com/office/drawing/2014/main" id="{562547DB-19AF-4A80-A6F2-16B64E9F3529}"/>
              </a:ext>
            </a:extLst>
          </p:cNvPr>
          <p:cNvSpPr>
            <a:spLocks noGrp="1"/>
          </p:cNvSpPr>
          <p:nvPr>
            <p:ph type="title" hasCustomPrompt="1"/>
          </p:nvPr>
        </p:nvSpPr>
        <p:spPr>
          <a:xfrm>
            <a:off x="540000" y="562636"/>
            <a:ext cx="11100616" cy="350728"/>
          </a:xfrm>
        </p:spPr>
        <p:txBody>
          <a:bodyPr/>
          <a:lstStyle>
            <a:lvl1pPr>
              <a:defRPr b="0"/>
            </a:lvl1pPr>
          </a:lstStyle>
          <a:p>
            <a:r>
              <a:rPr lang="en-US"/>
              <a:t>Slide title</a:t>
            </a:r>
            <a:endParaRPr lang="en-AU"/>
          </a:p>
        </p:txBody>
      </p:sp>
      <p:sp>
        <p:nvSpPr>
          <p:cNvPr id="15" name="Rectangle 14">
            <a:extLst>
              <a:ext uri="{FF2B5EF4-FFF2-40B4-BE49-F238E27FC236}">
                <a16:creationId xmlns:a16="http://schemas.microsoft.com/office/drawing/2014/main" id="{C6AFCC2C-B261-4961-A7B6-1632886968BF}"/>
              </a:ext>
            </a:extLst>
          </p:cNvPr>
          <p:cNvSpPr/>
          <p:nvPr userDrawn="1"/>
        </p:nvSpPr>
        <p:spPr>
          <a:xfrm>
            <a:off x="540000" y="6670548"/>
            <a:ext cx="28575" cy="1874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Tree>
    <p:extLst>
      <p:ext uri="{BB962C8B-B14F-4D97-AF65-F5344CB8AC3E}">
        <p14:creationId xmlns:p14="http://schemas.microsoft.com/office/powerpoint/2010/main" val="9874930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7"/>
        <p:cNvGrpSpPr/>
        <p:nvPr/>
      </p:nvGrpSpPr>
      <p:grpSpPr>
        <a:xfrm>
          <a:off x="0" y="0"/>
          <a:ext cx="0" cy="0"/>
          <a:chOff x="0" y="0"/>
          <a:chExt cx="0" cy="0"/>
        </a:xfrm>
      </p:grpSpPr>
      <p:sp>
        <p:nvSpPr>
          <p:cNvPr id="18" name="Google Shape;18;p23"/>
          <p:cNvSpPr/>
          <p:nvPr/>
        </p:nvSpPr>
        <p:spPr>
          <a:xfrm>
            <a:off x="8248454" y="0"/>
            <a:ext cx="3943546" cy="6858000"/>
          </a:xfrm>
          <a:prstGeom prst="rect">
            <a:avLst/>
          </a:prstGeom>
          <a:solidFill>
            <a:srgbClr val="D3D8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 name="Google Shape;19;p23"/>
          <p:cNvPicPr preferRelativeResize="0"/>
          <p:nvPr/>
        </p:nvPicPr>
        <p:blipFill rotWithShape="1">
          <a:blip r:embed="rId2">
            <a:alphaModFix/>
          </a:blip>
          <a:srcRect/>
          <a:stretch/>
        </p:blipFill>
        <p:spPr>
          <a:xfrm>
            <a:off x="695227" y="0"/>
            <a:ext cx="6858000" cy="6858000"/>
          </a:xfrm>
          <a:prstGeom prst="rect">
            <a:avLst/>
          </a:prstGeom>
          <a:noFill/>
          <a:ln>
            <a:noFill/>
          </a:ln>
        </p:spPr>
      </p:pic>
      <p:sp>
        <p:nvSpPr>
          <p:cNvPr id="20" name="Google Shape;20;p23"/>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3"/>
          <p:cNvSpPr txBox="1">
            <a:spLocks noGrp="1"/>
          </p:cNvSpPr>
          <p:nvPr>
            <p:ph type="body" idx="1"/>
          </p:nvPr>
        </p:nvSpPr>
        <p:spPr>
          <a:xfrm>
            <a:off x="332417" y="1462566"/>
            <a:ext cx="10515600" cy="29650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3"/>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23"/>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24" name="Google Shape;24;p23"/>
          <p:cNvPicPr preferRelativeResize="0"/>
          <p:nvPr/>
        </p:nvPicPr>
        <p:blipFill rotWithShape="1">
          <a:blip r:embed="rId3">
            <a:alphaModFix/>
          </a:blip>
          <a:srcRect/>
          <a:stretch/>
        </p:blipFill>
        <p:spPr>
          <a:xfrm>
            <a:off x="11297511" y="435440"/>
            <a:ext cx="562072" cy="362658"/>
          </a:xfrm>
          <a:prstGeom prst="rect">
            <a:avLst/>
          </a:prstGeom>
          <a:noFill/>
          <a:ln>
            <a:noFill/>
          </a:ln>
        </p:spPr>
      </p:pic>
      <p:sp>
        <p:nvSpPr>
          <p:cNvPr id="25" name="Google Shape;25;p23"/>
          <p:cNvSpPr txBox="1">
            <a:spLocks noGrp="1"/>
          </p:cNvSpPr>
          <p:nvPr>
            <p:ph type="body" idx="2"/>
          </p:nvPr>
        </p:nvSpPr>
        <p:spPr>
          <a:xfrm>
            <a:off x="332417" y="854660"/>
            <a:ext cx="10515600" cy="351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89F6"/>
              </a:buClr>
              <a:buSzPts val="1600"/>
              <a:buNone/>
              <a:defRPr sz="1600">
                <a:solidFill>
                  <a:srgbClr val="3F89F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79914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44E6C5-AD17-D843-955E-17757F83D619}"/>
              </a:ext>
            </a:extLst>
          </p:cNvPr>
          <p:cNvSpPr>
            <a:spLocks noGrp="1"/>
          </p:cNvSpPr>
          <p:nvPr>
            <p:ph type="ftr" sz="quarter" idx="11"/>
          </p:nvPr>
        </p:nvSpPr>
        <p:spPr/>
        <p:txBody>
          <a:bodyPr/>
          <a:lstStyle/>
          <a:p>
            <a:r>
              <a:rPr lang="en-US"/>
              <a:t>Blume Global Confidential</a:t>
            </a:r>
          </a:p>
        </p:txBody>
      </p:sp>
      <p:sp>
        <p:nvSpPr>
          <p:cNvPr id="6" name="Slide Number Placeholder 5">
            <a:extLst>
              <a:ext uri="{FF2B5EF4-FFF2-40B4-BE49-F238E27FC236}">
                <a16:creationId xmlns:a16="http://schemas.microsoft.com/office/drawing/2014/main" id="{5DF1EEB2-8FFE-1F4F-BE55-80CFE8E9D499}"/>
              </a:ext>
            </a:extLst>
          </p:cNvPr>
          <p:cNvSpPr>
            <a:spLocks noGrp="1"/>
          </p:cNvSpPr>
          <p:nvPr>
            <p:ph type="sldNum" sz="quarter" idx="12"/>
          </p:nvPr>
        </p:nvSpPr>
        <p:spPr/>
        <p:txBody>
          <a:bodyPr/>
          <a:lstStyle/>
          <a:p>
            <a:fld id="{E7FBC093-0B25-A244-9B06-08A8781C865B}" type="slidenum">
              <a:rPr lang="en-US" smtClean="0"/>
              <a:t>‹#›</a:t>
            </a:fld>
            <a:endParaRPr lang="en-US"/>
          </a:p>
        </p:txBody>
      </p:sp>
    </p:spTree>
    <p:extLst>
      <p:ext uri="{BB962C8B-B14F-4D97-AF65-F5344CB8AC3E}">
        <p14:creationId xmlns:p14="http://schemas.microsoft.com/office/powerpoint/2010/main" val="1507352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6_Title and Content">
  <p:cSld name="6_Title and Content">
    <p:spTree>
      <p:nvGrpSpPr>
        <p:cNvPr id="1" name="Shape 17"/>
        <p:cNvGrpSpPr/>
        <p:nvPr/>
      </p:nvGrpSpPr>
      <p:grpSpPr>
        <a:xfrm>
          <a:off x="0" y="0"/>
          <a:ext cx="0" cy="0"/>
          <a:chOff x="0" y="0"/>
          <a:chExt cx="0" cy="0"/>
        </a:xfrm>
      </p:grpSpPr>
      <p:sp>
        <p:nvSpPr>
          <p:cNvPr id="18" name="Google Shape;18;p23"/>
          <p:cNvSpPr/>
          <p:nvPr/>
        </p:nvSpPr>
        <p:spPr>
          <a:xfrm>
            <a:off x="8248454" y="0"/>
            <a:ext cx="3943546" cy="6858000"/>
          </a:xfrm>
          <a:prstGeom prst="rect">
            <a:avLst/>
          </a:prstGeom>
          <a:solidFill>
            <a:srgbClr val="D3D8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9" name="Google Shape;19;p23"/>
          <p:cNvPicPr preferRelativeResize="0"/>
          <p:nvPr/>
        </p:nvPicPr>
        <p:blipFill rotWithShape="1">
          <a:blip r:embed="rId2">
            <a:alphaModFix/>
          </a:blip>
          <a:srcRect/>
          <a:stretch/>
        </p:blipFill>
        <p:spPr>
          <a:xfrm>
            <a:off x="695227" y="0"/>
            <a:ext cx="6858000" cy="6858000"/>
          </a:xfrm>
          <a:prstGeom prst="rect">
            <a:avLst/>
          </a:prstGeom>
          <a:noFill/>
          <a:ln>
            <a:noFill/>
          </a:ln>
        </p:spPr>
      </p:pic>
      <p:sp>
        <p:nvSpPr>
          <p:cNvPr id="20" name="Google Shape;20;p23"/>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3"/>
          <p:cNvSpPr txBox="1">
            <a:spLocks noGrp="1"/>
          </p:cNvSpPr>
          <p:nvPr>
            <p:ph type="body" idx="1"/>
          </p:nvPr>
        </p:nvSpPr>
        <p:spPr>
          <a:xfrm>
            <a:off x="332417" y="1462566"/>
            <a:ext cx="10515600" cy="29650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23"/>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 name="Google Shape;23;p23"/>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24" name="Google Shape;24;p23"/>
          <p:cNvPicPr preferRelativeResize="0"/>
          <p:nvPr/>
        </p:nvPicPr>
        <p:blipFill rotWithShape="1">
          <a:blip r:embed="rId3">
            <a:alphaModFix/>
          </a:blip>
          <a:srcRect/>
          <a:stretch/>
        </p:blipFill>
        <p:spPr>
          <a:xfrm>
            <a:off x="11297511" y="435440"/>
            <a:ext cx="562072" cy="362658"/>
          </a:xfrm>
          <a:prstGeom prst="rect">
            <a:avLst/>
          </a:prstGeom>
          <a:noFill/>
          <a:ln>
            <a:noFill/>
          </a:ln>
        </p:spPr>
      </p:pic>
      <p:sp>
        <p:nvSpPr>
          <p:cNvPr id="25" name="Google Shape;25;p23"/>
          <p:cNvSpPr txBox="1">
            <a:spLocks noGrp="1"/>
          </p:cNvSpPr>
          <p:nvPr>
            <p:ph type="body" idx="2"/>
          </p:nvPr>
        </p:nvSpPr>
        <p:spPr>
          <a:xfrm>
            <a:off x="332417" y="854660"/>
            <a:ext cx="10515600" cy="351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3F89F6"/>
              </a:buClr>
              <a:buSzPts val="1600"/>
              <a:buNone/>
              <a:defRPr sz="1600">
                <a:solidFill>
                  <a:srgbClr val="3F89F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48060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bg>
      <p:bgPr>
        <a:solidFill>
          <a:srgbClr val="05121A"/>
        </a:solidFill>
        <a:effectLst/>
      </p:bgPr>
    </p:bg>
    <p:spTree>
      <p:nvGrpSpPr>
        <p:cNvPr id="1" name="Shape 43"/>
        <p:cNvGrpSpPr/>
        <p:nvPr/>
      </p:nvGrpSpPr>
      <p:grpSpPr>
        <a:xfrm>
          <a:off x="0" y="0"/>
          <a:ext cx="0" cy="0"/>
          <a:chOff x="0" y="0"/>
          <a:chExt cx="0" cy="0"/>
        </a:xfrm>
      </p:grpSpPr>
      <p:pic>
        <p:nvPicPr>
          <p:cNvPr id="44" name="Google Shape;44;p27"/>
          <p:cNvPicPr preferRelativeResize="0"/>
          <p:nvPr/>
        </p:nvPicPr>
        <p:blipFill rotWithShape="1">
          <a:blip r:embed="rId2">
            <a:alphaModFix/>
          </a:blip>
          <a:srcRect/>
          <a:stretch/>
        </p:blipFill>
        <p:spPr>
          <a:xfrm>
            <a:off x="2667000" y="0"/>
            <a:ext cx="6858000" cy="6858000"/>
          </a:xfrm>
          <a:prstGeom prst="rect">
            <a:avLst/>
          </a:prstGeom>
          <a:noFill/>
          <a:ln>
            <a:noFill/>
          </a:ln>
        </p:spPr>
      </p:pic>
      <p:sp>
        <p:nvSpPr>
          <p:cNvPr id="45" name="Google Shape;45;p27"/>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7"/>
          <p:cNvSpPr txBox="1">
            <a:spLocks noGrp="1"/>
          </p:cNvSpPr>
          <p:nvPr>
            <p:ph type="body" idx="1"/>
          </p:nvPr>
        </p:nvSpPr>
        <p:spPr>
          <a:xfrm>
            <a:off x="332417" y="1462566"/>
            <a:ext cx="10515600" cy="29650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7"/>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8" name="Google Shape;48;p27"/>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49" name="Google Shape;49;p27"/>
          <p:cNvPicPr preferRelativeResize="0"/>
          <p:nvPr/>
        </p:nvPicPr>
        <p:blipFill rotWithShape="1">
          <a:blip r:embed="rId3">
            <a:alphaModFix/>
          </a:blip>
          <a:srcRect/>
          <a:stretch/>
        </p:blipFill>
        <p:spPr>
          <a:xfrm>
            <a:off x="11320350" y="448642"/>
            <a:ext cx="541611" cy="349456"/>
          </a:xfrm>
          <a:prstGeom prst="rect">
            <a:avLst/>
          </a:prstGeom>
          <a:noFill/>
          <a:ln>
            <a:noFill/>
          </a:ln>
        </p:spPr>
      </p:pic>
      <p:sp>
        <p:nvSpPr>
          <p:cNvPr id="50" name="Google Shape;50;p27"/>
          <p:cNvSpPr txBox="1">
            <a:spLocks noGrp="1"/>
          </p:cNvSpPr>
          <p:nvPr>
            <p:ph type="body" idx="2"/>
          </p:nvPr>
        </p:nvSpPr>
        <p:spPr>
          <a:xfrm>
            <a:off x="332417" y="854660"/>
            <a:ext cx="10515600" cy="351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6F87F"/>
              </a:buClr>
              <a:buSzPts val="1600"/>
              <a:buNone/>
              <a:defRPr sz="1600">
                <a:solidFill>
                  <a:srgbClr val="D6F8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0563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Title and Content">
  <p:cSld name="3_Title and Content">
    <p:bg>
      <p:bgPr>
        <a:solidFill>
          <a:srgbClr val="05121A"/>
        </a:solidFill>
        <a:effectLst/>
      </p:bgPr>
    </p:bg>
    <p:spTree>
      <p:nvGrpSpPr>
        <p:cNvPr id="1" name="Shape 51"/>
        <p:cNvGrpSpPr/>
        <p:nvPr/>
      </p:nvGrpSpPr>
      <p:grpSpPr>
        <a:xfrm>
          <a:off x="0" y="0"/>
          <a:ext cx="0" cy="0"/>
          <a:chOff x="0" y="0"/>
          <a:chExt cx="0" cy="0"/>
        </a:xfrm>
      </p:grpSpPr>
      <p:sp>
        <p:nvSpPr>
          <p:cNvPr id="52" name="Google Shape;52;p28"/>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Calibri"/>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8"/>
          <p:cNvSpPr txBox="1">
            <a:spLocks noGrp="1"/>
          </p:cNvSpPr>
          <p:nvPr>
            <p:ph type="body" idx="1"/>
          </p:nvPr>
        </p:nvSpPr>
        <p:spPr>
          <a:xfrm>
            <a:off x="332417" y="1462566"/>
            <a:ext cx="10515600" cy="29650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8"/>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5" name="Google Shape;55;p28"/>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56" name="Google Shape;56;p28"/>
          <p:cNvPicPr preferRelativeResize="0"/>
          <p:nvPr/>
        </p:nvPicPr>
        <p:blipFill rotWithShape="1">
          <a:blip r:embed="rId2">
            <a:alphaModFix/>
          </a:blip>
          <a:srcRect/>
          <a:stretch/>
        </p:blipFill>
        <p:spPr>
          <a:xfrm>
            <a:off x="11320350" y="448642"/>
            <a:ext cx="541611" cy="349456"/>
          </a:xfrm>
          <a:prstGeom prst="rect">
            <a:avLst/>
          </a:prstGeom>
          <a:noFill/>
          <a:ln>
            <a:noFill/>
          </a:ln>
        </p:spPr>
      </p:pic>
      <p:pic>
        <p:nvPicPr>
          <p:cNvPr id="57" name="Google Shape;57;p28"/>
          <p:cNvPicPr preferRelativeResize="0"/>
          <p:nvPr/>
        </p:nvPicPr>
        <p:blipFill rotWithShape="1">
          <a:blip r:embed="rId3">
            <a:alphaModFix/>
          </a:blip>
          <a:srcRect/>
          <a:stretch/>
        </p:blipFill>
        <p:spPr>
          <a:xfrm>
            <a:off x="9426" y="2529074"/>
            <a:ext cx="4072379" cy="4072379"/>
          </a:xfrm>
          <a:prstGeom prst="rect">
            <a:avLst/>
          </a:prstGeom>
          <a:noFill/>
          <a:ln>
            <a:noFill/>
          </a:ln>
        </p:spPr>
      </p:pic>
      <p:pic>
        <p:nvPicPr>
          <p:cNvPr id="58" name="Google Shape;58;p28"/>
          <p:cNvPicPr preferRelativeResize="0"/>
          <p:nvPr/>
        </p:nvPicPr>
        <p:blipFill rotWithShape="1">
          <a:blip r:embed="rId3">
            <a:alphaModFix/>
          </a:blip>
          <a:srcRect/>
          <a:stretch/>
        </p:blipFill>
        <p:spPr>
          <a:xfrm>
            <a:off x="4062950" y="2529072"/>
            <a:ext cx="4072379" cy="4072379"/>
          </a:xfrm>
          <a:prstGeom prst="rect">
            <a:avLst/>
          </a:prstGeom>
          <a:noFill/>
          <a:ln>
            <a:noFill/>
          </a:ln>
        </p:spPr>
      </p:pic>
      <p:pic>
        <p:nvPicPr>
          <p:cNvPr id="59" name="Google Shape;59;p28"/>
          <p:cNvPicPr preferRelativeResize="0"/>
          <p:nvPr/>
        </p:nvPicPr>
        <p:blipFill rotWithShape="1">
          <a:blip r:embed="rId3">
            <a:alphaModFix/>
          </a:blip>
          <a:srcRect/>
          <a:stretch/>
        </p:blipFill>
        <p:spPr>
          <a:xfrm>
            <a:off x="8100767" y="2527371"/>
            <a:ext cx="4072379" cy="4072379"/>
          </a:xfrm>
          <a:prstGeom prst="rect">
            <a:avLst/>
          </a:prstGeom>
          <a:noFill/>
          <a:ln>
            <a:noFill/>
          </a:ln>
        </p:spPr>
      </p:pic>
      <p:sp>
        <p:nvSpPr>
          <p:cNvPr id="60" name="Google Shape;60;p28"/>
          <p:cNvSpPr txBox="1">
            <a:spLocks noGrp="1"/>
          </p:cNvSpPr>
          <p:nvPr>
            <p:ph type="body" idx="2"/>
          </p:nvPr>
        </p:nvSpPr>
        <p:spPr>
          <a:xfrm>
            <a:off x="332417" y="854660"/>
            <a:ext cx="10515600" cy="35197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D6F87F"/>
              </a:buClr>
              <a:buSzPts val="1600"/>
              <a:buNone/>
              <a:defRPr sz="1600">
                <a:solidFill>
                  <a:srgbClr val="D6F87F"/>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37011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61"/>
        <p:cNvGrpSpPr/>
        <p:nvPr/>
      </p:nvGrpSpPr>
      <p:grpSpPr>
        <a:xfrm>
          <a:off x="0" y="0"/>
          <a:ext cx="0" cy="0"/>
          <a:chOff x="0" y="0"/>
          <a:chExt cx="0" cy="0"/>
        </a:xfrm>
      </p:grpSpPr>
      <p:sp>
        <p:nvSpPr>
          <p:cNvPr id="62" name="Google Shape;62;p2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4" name="Google Shape;64;p29"/>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5" name="Google Shape;65;p29"/>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66" name="Google Shape;66;p29"/>
          <p:cNvPicPr preferRelativeResize="0"/>
          <p:nvPr/>
        </p:nvPicPr>
        <p:blipFill rotWithShape="1">
          <a:blip r:embed="rId2">
            <a:alphaModFix/>
          </a:blip>
          <a:srcRect/>
          <a:stretch/>
        </p:blipFill>
        <p:spPr>
          <a:xfrm>
            <a:off x="9690755" y="199332"/>
            <a:ext cx="2227868" cy="384496"/>
          </a:xfrm>
          <a:prstGeom prst="rect">
            <a:avLst/>
          </a:prstGeom>
          <a:noFill/>
          <a:ln>
            <a:noFill/>
          </a:ln>
        </p:spPr>
      </p:pic>
    </p:spTree>
    <p:extLst>
      <p:ext uri="{BB962C8B-B14F-4D97-AF65-F5344CB8AC3E}">
        <p14:creationId xmlns:p14="http://schemas.microsoft.com/office/powerpoint/2010/main" val="10725581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67"/>
        <p:cNvGrpSpPr/>
        <p:nvPr/>
      </p:nvGrpSpPr>
      <p:grpSpPr>
        <a:xfrm>
          <a:off x="0" y="0"/>
          <a:ext cx="0" cy="0"/>
          <a:chOff x="0" y="0"/>
          <a:chExt cx="0" cy="0"/>
        </a:xfrm>
      </p:grpSpPr>
      <p:sp>
        <p:nvSpPr>
          <p:cNvPr id="68" name="Google Shape;68;p30"/>
          <p:cNvSpPr txBox="1">
            <a:spLocks noGrp="1"/>
          </p:cNvSpPr>
          <p:nvPr>
            <p:ph type="title"/>
          </p:nvPr>
        </p:nvSpPr>
        <p:spPr>
          <a:xfrm>
            <a:off x="838200" y="365125"/>
            <a:ext cx="10515600" cy="53042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30"/>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 name="Google Shape;72;p30"/>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73" name="Google Shape;73;p30"/>
          <p:cNvPicPr preferRelativeResize="0"/>
          <p:nvPr/>
        </p:nvPicPr>
        <p:blipFill rotWithShape="1">
          <a:blip r:embed="rId2">
            <a:alphaModFix/>
          </a:blip>
          <a:srcRect/>
          <a:stretch/>
        </p:blipFill>
        <p:spPr>
          <a:xfrm>
            <a:off x="11297511" y="435440"/>
            <a:ext cx="562072" cy="362658"/>
          </a:xfrm>
          <a:prstGeom prst="rect">
            <a:avLst/>
          </a:prstGeom>
          <a:noFill/>
          <a:ln>
            <a:noFill/>
          </a:ln>
        </p:spPr>
      </p:pic>
    </p:spTree>
    <p:extLst>
      <p:ext uri="{BB962C8B-B14F-4D97-AF65-F5344CB8AC3E}">
        <p14:creationId xmlns:p14="http://schemas.microsoft.com/office/powerpoint/2010/main" val="327974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74"/>
        <p:cNvGrpSpPr/>
        <p:nvPr/>
      </p:nvGrpSpPr>
      <p:grpSpPr>
        <a:xfrm>
          <a:off x="0" y="0"/>
          <a:ext cx="0" cy="0"/>
          <a:chOff x="0" y="0"/>
          <a:chExt cx="0" cy="0"/>
        </a:xfrm>
      </p:grpSpPr>
      <p:sp>
        <p:nvSpPr>
          <p:cNvPr id="75" name="Google Shape;75;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7" name="Google Shape;77;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8" name="Google Shape;78;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9" name="Google Shape;79;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31"/>
          <p:cNvSpPr/>
          <p:nvPr/>
        </p:nvSpPr>
        <p:spPr>
          <a:xfrm>
            <a:off x="0" y="6601452"/>
            <a:ext cx="12192000" cy="25654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1" name="Google Shape;81;p31"/>
          <p:cNvSpPr txBox="1"/>
          <p:nvPr/>
        </p:nvSpPr>
        <p:spPr>
          <a:xfrm>
            <a:off x="8587819" y="6658014"/>
            <a:ext cx="3397574" cy="13871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Arial"/>
              <a:buNone/>
            </a:pPr>
            <a:r>
              <a:rPr lang="en-US" sz="800" b="0" i="0" u="none" strike="noStrike" cap="none">
                <a:solidFill>
                  <a:schemeClr val="lt1"/>
                </a:solidFill>
                <a:latin typeface="Calibri"/>
                <a:ea typeface="Calibri"/>
                <a:cs typeface="Calibri"/>
                <a:sym typeface="Calibri"/>
              </a:rPr>
              <a:t> AVATHON 2025. ALL RIGHTS RESERVED.  </a:t>
            </a:r>
            <a:fld id="{00000000-1234-1234-1234-123412341234}" type="slidenum">
              <a:rPr lang="en-US" sz="800" b="0" i="0" u="none" strike="noStrike" cap="none">
                <a:solidFill>
                  <a:schemeClr val="lt1"/>
                </a:solidFill>
                <a:latin typeface="Calibri"/>
                <a:ea typeface="Calibri"/>
                <a:cs typeface="Calibri"/>
                <a:sym typeface="Calibri"/>
              </a:rPr>
              <a:t>‹#›</a:t>
            </a:fld>
            <a:endParaRPr sz="800" b="0" i="0" u="none" strike="noStrike" cap="none">
              <a:solidFill>
                <a:schemeClr val="lt1"/>
              </a:solidFill>
              <a:latin typeface="Calibri"/>
              <a:ea typeface="Calibri"/>
              <a:cs typeface="Calibri"/>
              <a:sym typeface="Calibri"/>
            </a:endParaRPr>
          </a:p>
        </p:txBody>
      </p:sp>
      <p:pic>
        <p:nvPicPr>
          <p:cNvPr id="82" name="Google Shape;82;p31"/>
          <p:cNvPicPr preferRelativeResize="0"/>
          <p:nvPr/>
        </p:nvPicPr>
        <p:blipFill rotWithShape="1">
          <a:blip r:embed="rId2">
            <a:alphaModFix/>
          </a:blip>
          <a:srcRect/>
          <a:stretch/>
        </p:blipFill>
        <p:spPr>
          <a:xfrm>
            <a:off x="11297511" y="435440"/>
            <a:ext cx="562072" cy="362658"/>
          </a:xfrm>
          <a:prstGeom prst="rect">
            <a:avLst/>
          </a:prstGeom>
          <a:noFill/>
          <a:ln>
            <a:noFill/>
          </a:ln>
        </p:spPr>
      </p:pic>
    </p:spTree>
    <p:extLst>
      <p:ext uri="{BB962C8B-B14F-4D97-AF65-F5344CB8AC3E}">
        <p14:creationId xmlns:p14="http://schemas.microsoft.com/office/powerpoint/2010/main" val="1982185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9144E6C5-AD17-D843-955E-17757F83D619}"/>
              </a:ext>
            </a:extLst>
          </p:cNvPr>
          <p:cNvSpPr>
            <a:spLocks noGrp="1"/>
          </p:cNvSpPr>
          <p:nvPr>
            <p:ph type="ftr" sz="quarter" idx="11"/>
          </p:nvPr>
        </p:nvSpPr>
        <p:spPr/>
        <p:txBody>
          <a:bodyPr/>
          <a:lstStyle/>
          <a:p>
            <a:r>
              <a:rPr lang="en-US"/>
              <a:t>Blume Global Confidential</a:t>
            </a:r>
          </a:p>
        </p:txBody>
      </p:sp>
      <p:sp>
        <p:nvSpPr>
          <p:cNvPr id="6" name="Slide Number Placeholder 5">
            <a:extLst>
              <a:ext uri="{FF2B5EF4-FFF2-40B4-BE49-F238E27FC236}">
                <a16:creationId xmlns:a16="http://schemas.microsoft.com/office/drawing/2014/main" id="{5DF1EEB2-8FFE-1F4F-BE55-80CFE8E9D499}"/>
              </a:ext>
            </a:extLst>
          </p:cNvPr>
          <p:cNvSpPr>
            <a:spLocks noGrp="1"/>
          </p:cNvSpPr>
          <p:nvPr>
            <p:ph type="sldNum" sz="quarter" idx="12"/>
          </p:nvPr>
        </p:nvSpPr>
        <p:spPr/>
        <p:txBody>
          <a:bodyPr/>
          <a:lstStyle/>
          <a:p>
            <a:fld id="{E7FBC093-0B25-A244-9B06-08A8781C865B}" type="slidenum">
              <a:rPr lang="en-US" smtClean="0"/>
              <a:t>‹#›</a:t>
            </a:fld>
            <a:endParaRPr lang="en-US"/>
          </a:p>
        </p:txBody>
      </p:sp>
    </p:spTree>
    <p:extLst>
      <p:ext uri="{BB962C8B-B14F-4D97-AF65-F5344CB8AC3E}">
        <p14:creationId xmlns:p14="http://schemas.microsoft.com/office/powerpoint/2010/main" val="3951220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_Pattern">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animal, fish&#10;&#10;Description automatically generated">
            <a:extLst>
              <a:ext uri="{FF2B5EF4-FFF2-40B4-BE49-F238E27FC236}">
                <a16:creationId xmlns:a16="http://schemas.microsoft.com/office/drawing/2014/main" id="{5499F3D8-4053-4F98-BBCB-34D8ACA45B1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40306"/>
          <a:stretch/>
        </p:blipFill>
        <p:spPr>
          <a:xfrm>
            <a:off x="4914156" y="0"/>
            <a:ext cx="7277844" cy="6858000"/>
          </a:xfrm>
          <a:prstGeom prst="rect">
            <a:avLst/>
          </a:prstGeom>
        </p:spPr>
      </p:pic>
      <p:sp>
        <p:nvSpPr>
          <p:cNvPr id="7" name="Text Placeholder 6"/>
          <p:cNvSpPr>
            <a:spLocks noGrp="1"/>
          </p:cNvSpPr>
          <p:nvPr>
            <p:ph type="body" sz="quarter" idx="10" hasCustomPrompt="1"/>
          </p:nvPr>
        </p:nvSpPr>
        <p:spPr>
          <a:xfrm>
            <a:off x="9336360" y="1278000"/>
            <a:ext cx="2309640" cy="242788"/>
          </a:xfrm>
          <a:solidFill>
            <a:schemeClr val="accent1"/>
          </a:solidFill>
        </p:spPr>
        <p:txBody>
          <a:bodyPr>
            <a:noAutofit/>
          </a:bodyPr>
          <a:lstStyle>
            <a:lvl1pPr algn="r">
              <a:defRPr sz="1400" b="0">
                <a:solidFill>
                  <a:schemeClr val="bg1"/>
                </a:solidFill>
              </a:defRPr>
            </a:lvl1pPr>
            <a:lvl2pPr algn="r">
              <a:defRPr sz="1200" b="0">
                <a:solidFill>
                  <a:schemeClr val="bg1"/>
                </a:solidFill>
              </a:defRPr>
            </a:lvl2pPr>
            <a:lvl3pPr algn="r">
              <a:defRPr sz="1200" b="0">
                <a:solidFill>
                  <a:schemeClr val="bg1"/>
                </a:solidFill>
              </a:defRPr>
            </a:lvl3pPr>
            <a:lvl4pPr algn="r">
              <a:defRPr sz="1200" b="0">
                <a:solidFill>
                  <a:schemeClr val="bg1"/>
                </a:solidFill>
              </a:defRPr>
            </a:lvl4pPr>
            <a:lvl5pPr algn="r">
              <a:defRPr sz="1200" b="0">
                <a:solidFill>
                  <a:schemeClr val="bg1"/>
                </a:solidFill>
              </a:defRPr>
            </a:lvl5pPr>
          </a:lstStyle>
          <a:p>
            <a:pPr lvl="0"/>
            <a:r>
              <a:rPr lang="en-US"/>
              <a:t>Optional tagline here</a:t>
            </a:r>
          </a:p>
        </p:txBody>
      </p:sp>
      <p:sp>
        <p:nvSpPr>
          <p:cNvPr id="9" name="Rectangle 8">
            <a:extLst>
              <a:ext uri="{FF2B5EF4-FFF2-40B4-BE49-F238E27FC236}">
                <a16:creationId xmlns:a16="http://schemas.microsoft.com/office/drawing/2014/main" id="{539D1DA9-8281-4B28-AEAC-754308000673}"/>
              </a:ext>
            </a:extLst>
          </p:cNvPr>
          <p:cNvSpPr/>
          <p:nvPr userDrawn="1"/>
        </p:nvSpPr>
        <p:spPr>
          <a:xfrm>
            <a:off x="540000" y="6670548"/>
            <a:ext cx="28575" cy="1874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2400"/>
          </a:p>
        </p:txBody>
      </p:sp>
      <p:sp>
        <p:nvSpPr>
          <p:cNvPr id="17" name="Footer Placeholder 1">
            <a:extLst>
              <a:ext uri="{FF2B5EF4-FFF2-40B4-BE49-F238E27FC236}">
                <a16:creationId xmlns:a16="http://schemas.microsoft.com/office/drawing/2014/main" id="{CC8D6F1A-ADE0-45B7-B8E5-51E29176D1A5}"/>
              </a:ext>
            </a:extLst>
          </p:cNvPr>
          <p:cNvSpPr>
            <a:spLocks noGrp="1"/>
          </p:cNvSpPr>
          <p:nvPr>
            <p:ph type="ftr" sz="quarter" idx="18"/>
          </p:nvPr>
        </p:nvSpPr>
        <p:spPr>
          <a:xfrm>
            <a:off x="540000" y="6480000"/>
            <a:ext cx="900000" cy="90000"/>
          </a:xfrm>
        </p:spPr>
        <p:txBody>
          <a:bodyPr/>
          <a:lstStyle>
            <a:lvl1pPr>
              <a:defRPr>
                <a:solidFill>
                  <a:schemeClr val="bg1"/>
                </a:solidFill>
              </a:defRPr>
            </a:lvl1pPr>
          </a:lstStyle>
          <a:p>
            <a:r>
              <a:rPr lang="en-AU"/>
              <a:t>© 2023 </a:t>
            </a:r>
            <a:r>
              <a:rPr lang="en-AU" err="1"/>
              <a:t>WiseTech</a:t>
            </a:r>
            <a:r>
              <a:rPr lang="en-AU"/>
              <a:t> Global</a:t>
            </a:r>
          </a:p>
        </p:txBody>
      </p:sp>
      <p:sp>
        <p:nvSpPr>
          <p:cNvPr id="25" name="Text Placeholder 12">
            <a:extLst>
              <a:ext uri="{FF2B5EF4-FFF2-40B4-BE49-F238E27FC236}">
                <a16:creationId xmlns:a16="http://schemas.microsoft.com/office/drawing/2014/main" id="{2B294EE2-4FAB-4FEA-8456-2B072EA0AF71}"/>
              </a:ext>
            </a:extLst>
          </p:cNvPr>
          <p:cNvSpPr>
            <a:spLocks noGrp="1"/>
          </p:cNvSpPr>
          <p:nvPr>
            <p:ph type="body" sz="quarter" idx="13" hasCustomPrompt="1"/>
          </p:nvPr>
        </p:nvSpPr>
        <p:spPr>
          <a:xfrm>
            <a:off x="540000" y="5409220"/>
            <a:ext cx="9516440" cy="180020"/>
          </a:xfrm>
        </p:spPr>
        <p:txBody>
          <a:bodyPr>
            <a:normAutofit/>
          </a:bodyPr>
          <a:lstStyle>
            <a:lvl1pPr>
              <a:defRPr sz="1000" b="0">
                <a:solidFill>
                  <a:schemeClr val="bg1"/>
                </a:solidFill>
              </a:defRPr>
            </a:lvl1pPr>
          </a:lstStyle>
          <a:p>
            <a:pPr lvl="0"/>
            <a:r>
              <a:rPr lang="en-US"/>
              <a:t>DD Month YYYY</a:t>
            </a:r>
            <a:endParaRPr lang="en-AU"/>
          </a:p>
        </p:txBody>
      </p:sp>
      <p:sp>
        <p:nvSpPr>
          <p:cNvPr id="26" name="Text Placeholder 14">
            <a:extLst>
              <a:ext uri="{FF2B5EF4-FFF2-40B4-BE49-F238E27FC236}">
                <a16:creationId xmlns:a16="http://schemas.microsoft.com/office/drawing/2014/main" id="{1C34D118-BE2C-48B8-A3B8-6D1F6B28324E}"/>
              </a:ext>
            </a:extLst>
          </p:cNvPr>
          <p:cNvSpPr>
            <a:spLocks noGrp="1"/>
          </p:cNvSpPr>
          <p:nvPr>
            <p:ph type="body" sz="quarter" idx="14" hasCustomPrompt="1"/>
          </p:nvPr>
        </p:nvSpPr>
        <p:spPr>
          <a:xfrm>
            <a:off x="540000" y="2312876"/>
            <a:ext cx="9516440" cy="2016224"/>
          </a:xfrm>
        </p:spPr>
        <p:txBody>
          <a:bodyPr anchor="b">
            <a:normAutofit/>
          </a:bodyPr>
          <a:lstStyle>
            <a:lvl1pPr>
              <a:defRPr sz="4000" b="0">
                <a:solidFill>
                  <a:schemeClr val="bg1"/>
                </a:solidFill>
              </a:defRPr>
            </a:lvl1pPr>
            <a:lvl2pPr>
              <a:defRPr sz="1600">
                <a:solidFill>
                  <a:schemeClr val="bg1"/>
                </a:solidFill>
              </a:defRPr>
            </a:lvl2pPr>
            <a:lvl3pPr marL="0" indent="0">
              <a:buNone/>
              <a:defRPr sz="1200">
                <a:solidFill>
                  <a:schemeClr val="bg1"/>
                </a:solidFill>
              </a:defRPr>
            </a:lvl3pPr>
            <a:lvl4pPr marL="189000" indent="0">
              <a:buNone/>
              <a:defRPr>
                <a:solidFill>
                  <a:schemeClr val="bg1"/>
                </a:solidFill>
              </a:defRPr>
            </a:lvl4pPr>
          </a:lstStyle>
          <a:p>
            <a:pPr lvl="0"/>
            <a:r>
              <a:rPr lang="en-US"/>
              <a:t>Presentation title</a:t>
            </a:r>
          </a:p>
        </p:txBody>
      </p:sp>
      <p:sp>
        <p:nvSpPr>
          <p:cNvPr id="27" name="Text Placeholder 20">
            <a:extLst>
              <a:ext uri="{FF2B5EF4-FFF2-40B4-BE49-F238E27FC236}">
                <a16:creationId xmlns:a16="http://schemas.microsoft.com/office/drawing/2014/main" id="{912077F3-E392-472F-8043-74C8BEF233EC}"/>
              </a:ext>
            </a:extLst>
          </p:cNvPr>
          <p:cNvSpPr>
            <a:spLocks noGrp="1"/>
          </p:cNvSpPr>
          <p:nvPr>
            <p:ph type="body" sz="quarter" idx="16" hasCustomPrompt="1"/>
          </p:nvPr>
        </p:nvSpPr>
        <p:spPr>
          <a:xfrm>
            <a:off x="539552" y="4761148"/>
            <a:ext cx="9516440" cy="187452"/>
          </a:xfrm>
        </p:spPr>
        <p:txBody>
          <a:bodyPr>
            <a:noAutofit/>
          </a:bodyPr>
          <a:lstStyle>
            <a:lvl1pPr>
              <a:defRPr sz="1400" b="0">
                <a:solidFill>
                  <a:schemeClr val="bg1"/>
                </a:solidFill>
              </a:defRPr>
            </a:lvl1pPr>
          </a:lstStyle>
          <a:p>
            <a:pPr lvl="0"/>
            <a:r>
              <a:rPr lang="en-US"/>
              <a:t>Position of presenter</a:t>
            </a:r>
            <a:endParaRPr lang="en-AU"/>
          </a:p>
        </p:txBody>
      </p:sp>
      <p:sp>
        <p:nvSpPr>
          <p:cNvPr id="28" name="Text Placeholder 23">
            <a:extLst>
              <a:ext uri="{FF2B5EF4-FFF2-40B4-BE49-F238E27FC236}">
                <a16:creationId xmlns:a16="http://schemas.microsoft.com/office/drawing/2014/main" id="{108ADE2D-1332-47C8-89DB-5FBA0340593D}"/>
              </a:ext>
            </a:extLst>
          </p:cNvPr>
          <p:cNvSpPr>
            <a:spLocks noGrp="1"/>
          </p:cNvSpPr>
          <p:nvPr>
            <p:ph type="body" sz="quarter" idx="17" hasCustomPrompt="1"/>
          </p:nvPr>
        </p:nvSpPr>
        <p:spPr>
          <a:xfrm>
            <a:off x="539552" y="4401108"/>
            <a:ext cx="9516440" cy="294382"/>
          </a:xfrm>
        </p:spPr>
        <p:txBody>
          <a:bodyPr>
            <a:noAutofit/>
          </a:bodyPr>
          <a:lstStyle>
            <a:lvl1pPr>
              <a:defRPr sz="2200" b="0">
                <a:solidFill>
                  <a:schemeClr val="bg1"/>
                </a:solidFill>
              </a:defRPr>
            </a:lvl1pPr>
          </a:lstStyle>
          <a:p>
            <a:pPr lvl="0"/>
            <a:r>
              <a:rPr lang="en-US"/>
              <a:t>Name of presenter</a:t>
            </a:r>
            <a:endParaRPr lang="en-AU"/>
          </a:p>
        </p:txBody>
      </p:sp>
      <p:pic>
        <p:nvPicPr>
          <p:cNvPr id="10" name="Graphic 9">
            <a:extLst>
              <a:ext uri="{FF2B5EF4-FFF2-40B4-BE49-F238E27FC236}">
                <a16:creationId xmlns:a16="http://schemas.microsoft.com/office/drawing/2014/main" id="{7FB7CAD1-C92F-254C-BD7A-728C30FFCEFF}"/>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2097" t="-245668" r="-1375" b="-9080"/>
          <a:stretch/>
        </p:blipFill>
        <p:spPr>
          <a:xfrm>
            <a:off x="0" y="0"/>
            <a:ext cx="2243572" cy="1844824"/>
          </a:xfrm>
          <a:prstGeom prst="rect">
            <a:avLst/>
          </a:prstGeom>
        </p:spPr>
      </p:pic>
    </p:spTree>
    <p:extLst>
      <p:ext uri="{BB962C8B-B14F-4D97-AF65-F5344CB8AC3E}">
        <p14:creationId xmlns:p14="http://schemas.microsoft.com/office/powerpoint/2010/main" val="3750012368"/>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0.svg"/><Relationship Id="rId4" Type="http://schemas.openxmlformats.org/officeDocument/2006/relationships/slideLayout" Target="../slideLayouts/slideLayout12.xml"/><Relationship Id="rId9"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838200" y="365125"/>
            <a:ext cx="10515600" cy="53042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1"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838200" y="1066222"/>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132478257"/>
      </p:ext>
    </p:extLst>
  </p:cSld>
  <p:clrMap bg1="lt1" tx1="dk1" bg2="dk2" tx2="lt2" accent1="accent1" accent2="accent2" accent3="accent3" accent4="accent4" accent5="accent5" accent6="accent6" hlink="hlink" folHlink="folHlink"/>
  <p:sldLayoutIdLst>
    <p:sldLayoutId id="2147483675" r:id="rId1"/>
    <p:sldLayoutId id="2147483676" r:id="rId2"/>
    <p:sldLayoutId id="2147483679" r:id="rId3"/>
    <p:sldLayoutId id="2147483680" r:id="rId4"/>
    <p:sldLayoutId id="2147483681" r:id="rId5"/>
    <p:sldLayoutId id="2147483682" r:id="rId6"/>
    <p:sldLayoutId id="2147483683" r:id="rId7"/>
    <p:sldLayoutId id="2147483714"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09CA7F9-484C-8B4E-9499-C45D4DDDBAF4}"/>
              </a:ext>
            </a:extLst>
          </p:cNvPr>
          <p:cNvPicPr>
            <a:picLocks noChangeAspect="1"/>
          </p:cNvPicPr>
          <p:nvPr userDrawn="1"/>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 t="-1" r="-52782" b="-107472"/>
          <a:stretch/>
        </p:blipFill>
        <p:spPr>
          <a:xfrm>
            <a:off x="10628929" y="6201308"/>
            <a:ext cx="1563072" cy="656692"/>
          </a:xfrm>
          <a:prstGeom prst="rect">
            <a:avLst/>
          </a:prstGeom>
        </p:spPr>
      </p:pic>
      <p:sp>
        <p:nvSpPr>
          <p:cNvPr id="2" name="Title Placeholder 1"/>
          <p:cNvSpPr>
            <a:spLocks noGrp="1"/>
          </p:cNvSpPr>
          <p:nvPr>
            <p:ph type="title"/>
          </p:nvPr>
        </p:nvSpPr>
        <p:spPr>
          <a:xfrm>
            <a:off x="540000" y="630000"/>
            <a:ext cx="11100616" cy="998800"/>
          </a:xfrm>
          <a:prstGeom prst="rect">
            <a:avLst/>
          </a:prstGeom>
        </p:spPr>
        <p:txBody>
          <a:bodyPr vert="horz" lIns="0" tIns="0" rIns="0" bIns="0" rtlCol="0" anchor="t">
            <a:noAutofit/>
          </a:bodyPr>
          <a:lstStyle/>
          <a:p>
            <a:r>
              <a:rPr lang="en-US"/>
              <a:t>Click to edit Master title style</a:t>
            </a:r>
            <a:endParaRPr lang="en-AU"/>
          </a:p>
        </p:txBody>
      </p:sp>
      <p:sp>
        <p:nvSpPr>
          <p:cNvPr id="3" name="Text Placeholder 2"/>
          <p:cNvSpPr>
            <a:spLocks noGrp="1"/>
          </p:cNvSpPr>
          <p:nvPr>
            <p:ph type="body" idx="1"/>
          </p:nvPr>
        </p:nvSpPr>
        <p:spPr>
          <a:xfrm>
            <a:off x="540000" y="1988840"/>
            <a:ext cx="11106000" cy="396044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Footer Placeholder 4">
            <a:extLst>
              <a:ext uri="{FF2B5EF4-FFF2-40B4-BE49-F238E27FC236}">
                <a16:creationId xmlns:a16="http://schemas.microsoft.com/office/drawing/2014/main" id="{5EF6335F-F604-4D3E-91C2-369D187A5B68}"/>
              </a:ext>
            </a:extLst>
          </p:cNvPr>
          <p:cNvSpPr>
            <a:spLocks noGrp="1"/>
          </p:cNvSpPr>
          <p:nvPr>
            <p:ph type="ftr" sz="quarter" idx="3"/>
          </p:nvPr>
        </p:nvSpPr>
        <p:spPr>
          <a:xfrm>
            <a:off x="767508" y="6480000"/>
            <a:ext cx="1008012" cy="90000"/>
          </a:xfrm>
          <a:prstGeom prst="rect">
            <a:avLst/>
          </a:prstGeom>
        </p:spPr>
        <p:txBody>
          <a:bodyPr vert="horz" lIns="0" tIns="0" rIns="0" bIns="0" rtlCol="0" anchor="b"/>
          <a:lstStyle>
            <a:lvl1pPr algn="l">
              <a:defRPr sz="600" spc="0" baseline="0">
                <a:solidFill>
                  <a:schemeClr val="accent1"/>
                </a:solidFill>
              </a:defRPr>
            </a:lvl1pPr>
          </a:lstStyle>
          <a:p>
            <a:r>
              <a:rPr lang="en-AU"/>
              <a:t>© 2023 </a:t>
            </a:r>
            <a:r>
              <a:rPr lang="en-AU" err="1"/>
              <a:t>WiseTech</a:t>
            </a:r>
            <a:r>
              <a:rPr lang="en-AU"/>
              <a:t> Global</a:t>
            </a:r>
          </a:p>
        </p:txBody>
      </p:sp>
      <p:sp>
        <p:nvSpPr>
          <p:cNvPr id="13" name="Slide Number Placeholder 5">
            <a:extLst>
              <a:ext uri="{FF2B5EF4-FFF2-40B4-BE49-F238E27FC236}">
                <a16:creationId xmlns:a16="http://schemas.microsoft.com/office/drawing/2014/main" id="{CCFCCCDD-12C0-42FE-A4BF-D31DE9338852}"/>
              </a:ext>
            </a:extLst>
          </p:cNvPr>
          <p:cNvSpPr>
            <a:spLocks noGrp="1"/>
          </p:cNvSpPr>
          <p:nvPr>
            <p:ph type="sldNum" sz="quarter" idx="4"/>
          </p:nvPr>
        </p:nvSpPr>
        <p:spPr>
          <a:xfrm>
            <a:off x="540000" y="6480000"/>
            <a:ext cx="155400" cy="90000"/>
          </a:xfrm>
          <a:prstGeom prst="rect">
            <a:avLst/>
          </a:prstGeom>
        </p:spPr>
        <p:txBody>
          <a:bodyPr vert="horz" lIns="0" tIns="0" rIns="0" bIns="0" rtlCol="0" anchor="b"/>
          <a:lstStyle>
            <a:lvl1pPr algn="l">
              <a:defRPr sz="600" spc="-25" baseline="0">
                <a:solidFill>
                  <a:schemeClr val="accent1"/>
                </a:solidFill>
              </a:defRPr>
            </a:lvl1pPr>
          </a:lstStyle>
          <a:p>
            <a:fld id="{67E7CB4E-0848-4774-9F85-B38117CB1B54}" type="slidenum">
              <a:rPr lang="en-AU" smtClean="0"/>
              <a:pPr/>
              <a:t>‹#›</a:t>
            </a:fld>
            <a:endParaRPr lang="en-AU"/>
          </a:p>
        </p:txBody>
      </p:sp>
    </p:spTree>
    <p:extLst>
      <p:ext uri="{BB962C8B-B14F-4D97-AF65-F5344CB8AC3E}">
        <p14:creationId xmlns:p14="http://schemas.microsoft.com/office/powerpoint/2010/main" val="32177750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12" r:id="rId6"/>
    <p:sldLayoutId id="2147483713" r:id="rId7"/>
  </p:sldLayoutIdLst>
  <p:hf hdr="0" dt="0"/>
  <p:txStyles>
    <p:titleStyle>
      <a:lvl1pPr algn="l" defTabSz="1219215" rtl="0" eaLnBrk="1" latinLnBrk="0" hangingPunct="1">
        <a:lnSpc>
          <a:spcPct val="85000"/>
        </a:lnSpc>
        <a:spcBef>
          <a:spcPct val="0"/>
        </a:spcBef>
        <a:buNone/>
        <a:defRPr sz="2700" kern="1200" spc="-25" baseline="0">
          <a:solidFill>
            <a:schemeClr val="accent1"/>
          </a:solidFill>
          <a:latin typeface="+mj-lt"/>
          <a:ea typeface="+mj-ea"/>
          <a:cs typeface="+mj-cs"/>
        </a:defRPr>
      </a:lvl1pPr>
    </p:titleStyle>
    <p:bodyStyle>
      <a:lvl1pPr marL="0" indent="0" algn="l" defTabSz="1219215" rtl="0" eaLnBrk="1" latinLnBrk="0" hangingPunct="1">
        <a:spcBef>
          <a:spcPts val="0"/>
        </a:spcBef>
        <a:spcAft>
          <a:spcPts val="496"/>
        </a:spcAft>
        <a:buFont typeface="Arial" panose="020B0604020202020204" pitchFamily="34" charset="0"/>
        <a:buNone/>
        <a:defRPr sz="1200" b="0" kern="1200" spc="-25" baseline="0">
          <a:solidFill>
            <a:schemeClr val="tx2"/>
          </a:solidFill>
          <a:latin typeface="+mn-lt"/>
          <a:ea typeface="+mn-ea"/>
          <a:cs typeface="+mn-cs"/>
        </a:defRPr>
      </a:lvl1pPr>
      <a:lvl2pPr marL="0" indent="0" algn="l" defTabSz="1219215" rtl="0" eaLnBrk="1" latinLnBrk="0" hangingPunct="1">
        <a:spcBef>
          <a:spcPts val="300"/>
        </a:spcBef>
        <a:spcAft>
          <a:spcPts val="300"/>
        </a:spcAft>
        <a:buFont typeface="Arial" panose="020B0604020202020204" pitchFamily="34" charset="0"/>
        <a:buNone/>
        <a:defRPr sz="1200" kern="1200" spc="-25" baseline="0">
          <a:solidFill>
            <a:schemeClr val="tx2"/>
          </a:solidFill>
          <a:latin typeface="+mn-lt"/>
          <a:ea typeface="+mn-ea"/>
          <a:cs typeface="+mn-cs"/>
        </a:defRPr>
      </a:lvl2pPr>
      <a:lvl3pPr marL="252000" indent="-252000" algn="l" defTabSz="1219215" rtl="0" eaLnBrk="1" latinLnBrk="0" hangingPunct="1">
        <a:spcBef>
          <a:spcPts val="150"/>
        </a:spcBef>
        <a:spcAft>
          <a:spcPts val="300"/>
        </a:spcAft>
        <a:buClr>
          <a:schemeClr val="accent3"/>
        </a:buClr>
        <a:buFont typeface="Arial" panose="020B0604020202020204" pitchFamily="34" charset="0"/>
        <a:buChar char="─"/>
        <a:defRPr sz="1200" kern="1200" spc="-25" baseline="0">
          <a:solidFill>
            <a:schemeClr val="tx2"/>
          </a:solidFill>
          <a:latin typeface="+mn-lt"/>
          <a:ea typeface="+mn-ea"/>
          <a:cs typeface="+mn-cs"/>
        </a:defRPr>
      </a:lvl3pPr>
      <a:lvl4pPr marL="504000" indent="-252000" algn="l" defTabSz="1219215" rtl="0" eaLnBrk="1" latinLnBrk="0" hangingPunct="1">
        <a:spcBef>
          <a:spcPts val="150"/>
        </a:spcBef>
        <a:spcAft>
          <a:spcPts val="300"/>
        </a:spcAft>
        <a:buFont typeface="Arial" panose="020B0604020202020204" pitchFamily="34" charset="0"/>
        <a:buChar char="•"/>
        <a:defRPr sz="1200" kern="1200" spc="-25" baseline="0">
          <a:solidFill>
            <a:schemeClr val="tx2"/>
          </a:solidFill>
          <a:latin typeface="+mn-lt"/>
          <a:ea typeface="+mn-ea"/>
          <a:cs typeface="+mn-cs"/>
        </a:defRPr>
      </a:lvl4pPr>
      <a:lvl5pPr marL="721793" indent="-241303" algn="l" defTabSz="1219215" rtl="0" eaLnBrk="1" latinLnBrk="0" hangingPunct="1">
        <a:spcBef>
          <a:spcPts val="150"/>
        </a:spcBef>
        <a:spcAft>
          <a:spcPts val="300"/>
        </a:spcAft>
        <a:buClr>
          <a:schemeClr val="accent3"/>
        </a:buClr>
        <a:buFont typeface="Arial" panose="020B0604020202020204" pitchFamily="34" charset="0"/>
        <a:buChar char="‒"/>
        <a:defRPr sz="1200" kern="1200" spc="-25" baseline="0">
          <a:solidFill>
            <a:schemeClr val="tx2"/>
          </a:solidFill>
          <a:latin typeface="+mn-lt"/>
          <a:ea typeface="+mn-ea"/>
          <a:cs typeface="+mn-cs"/>
        </a:defRPr>
      </a:lvl5pPr>
      <a:lvl6pPr marL="3352842" indent="-304804" algn="l" defTabSz="121921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450" indent="-304804" algn="l" defTabSz="121921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2057" indent="-304804" algn="l" defTabSz="121921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665" indent="-304804" algn="l" defTabSz="1219215"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en-US"/>
      </a:defPPr>
      <a:lvl1pPr marL="0" algn="l" defTabSz="1219215" rtl="0" eaLnBrk="1" latinLnBrk="0" hangingPunct="1">
        <a:defRPr sz="2400" kern="1200">
          <a:solidFill>
            <a:schemeClr val="tx1"/>
          </a:solidFill>
          <a:latin typeface="+mn-lt"/>
          <a:ea typeface="+mn-ea"/>
          <a:cs typeface="+mn-cs"/>
        </a:defRPr>
      </a:lvl1pPr>
      <a:lvl2pPr marL="609608" algn="l" defTabSz="1219215" rtl="0" eaLnBrk="1" latinLnBrk="0" hangingPunct="1">
        <a:defRPr sz="2400" kern="1200">
          <a:solidFill>
            <a:schemeClr val="tx1"/>
          </a:solidFill>
          <a:latin typeface="+mn-lt"/>
          <a:ea typeface="+mn-ea"/>
          <a:cs typeface="+mn-cs"/>
        </a:defRPr>
      </a:lvl2pPr>
      <a:lvl3pPr marL="1219215" algn="l" defTabSz="1219215" rtl="0" eaLnBrk="1" latinLnBrk="0" hangingPunct="1">
        <a:defRPr sz="2400" kern="1200">
          <a:solidFill>
            <a:schemeClr val="tx1"/>
          </a:solidFill>
          <a:latin typeface="+mn-lt"/>
          <a:ea typeface="+mn-ea"/>
          <a:cs typeface="+mn-cs"/>
        </a:defRPr>
      </a:lvl3pPr>
      <a:lvl4pPr marL="1828823" algn="l" defTabSz="1219215" rtl="0" eaLnBrk="1" latinLnBrk="0" hangingPunct="1">
        <a:defRPr sz="2400" kern="1200">
          <a:solidFill>
            <a:schemeClr val="tx1"/>
          </a:solidFill>
          <a:latin typeface="+mn-lt"/>
          <a:ea typeface="+mn-ea"/>
          <a:cs typeface="+mn-cs"/>
        </a:defRPr>
      </a:lvl4pPr>
      <a:lvl5pPr marL="2438431" algn="l" defTabSz="1219215" rtl="0" eaLnBrk="1" latinLnBrk="0" hangingPunct="1">
        <a:defRPr sz="2400" kern="1200">
          <a:solidFill>
            <a:schemeClr val="tx1"/>
          </a:solidFill>
          <a:latin typeface="+mn-lt"/>
          <a:ea typeface="+mn-ea"/>
          <a:cs typeface="+mn-cs"/>
        </a:defRPr>
      </a:lvl5pPr>
      <a:lvl6pPr marL="3048038" algn="l" defTabSz="1219215" rtl="0" eaLnBrk="1" latinLnBrk="0" hangingPunct="1">
        <a:defRPr sz="2400" kern="1200">
          <a:solidFill>
            <a:schemeClr val="tx1"/>
          </a:solidFill>
          <a:latin typeface="+mn-lt"/>
          <a:ea typeface="+mn-ea"/>
          <a:cs typeface="+mn-cs"/>
        </a:defRPr>
      </a:lvl6pPr>
      <a:lvl7pPr marL="3657646" algn="l" defTabSz="1219215" rtl="0" eaLnBrk="1" latinLnBrk="0" hangingPunct="1">
        <a:defRPr sz="2400" kern="1200">
          <a:solidFill>
            <a:schemeClr val="tx1"/>
          </a:solidFill>
          <a:latin typeface="+mn-lt"/>
          <a:ea typeface="+mn-ea"/>
          <a:cs typeface="+mn-cs"/>
        </a:defRPr>
      </a:lvl7pPr>
      <a:lvl8pPr marL="4267254" algn="l" defTabSz="1219215" rtl="0" eaLnBrk="1" latinLnBrk="0" hangingPunct="1">
        <a:defRPr sz="2400" kern="1200">
          <a:solidFill>
            <a:schemeClr val="tx1"/>
          </a:solidFill>
          <a:latin typeface="+mn-lt"/>
          <a:ea typeface="+mn-ea"/>
          <a:cs typeface="+mn-cs"/>
        </a:defRPr>
      </a:lvl8pPr>
      <a:lvl9pPr marL="4876861" algn="l" defTabSz="121921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sparkc-my.sharepoint.com/:x:/r/personal/tkrishnan_sparkcognition_com/_layouts/15/Doc.aspx?sourcedoc=%7B10C4EDBE-80CD-4C0D-8DF7-4E3F0AC894F3%7D&amp;file=WoolWorth%20Rollout%20Plan.xlsx&amp;fromShare=true&amp;action=default&amp;mobileredirect=true" TargetMode="External"/><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4"/>
          <p:cNvPicPr preferRelativeResize="0"/>
          <p:nvPr/>
        </p:nvPicPr>
        <p:blipFill rotWithShape="1">
          <a:blip r:embed="rId3">
            <a:alphaModFix/>
          </a:blip>
          <a:srcRect/>
          <a:stretch/>
        </p:blipFill>
        <p:spPr>
          <a:xfrm>
            <a:off x="0" y="0"/>
            <a:ext cx="6858000" cy="6858000"/>
          </a:xfrm>
          <a:prstGeom prst="rect">
            <a:avLst/>
          </a:prstGeom>
          <a:noFill/>
          <a:ln>
            <a:noFill/>
          </a:ln>
        </p:spPr>
      </p:pic>
      <p:sp>
        <p:nvSpPr>
          <p:cNvPr id="126" name="Google Shape;126;p4"/>
          <p:cNvSpPr txBox="1">
            <a:spLocks noGrp="1"/>
          </p:cNvSpPr>
          <p:nvPr>
            <p:ph type="ctrTitle"/>
          </p:nvPr>
        </p:nvSpPr>
        <p:spPr>
          <a:xfrm>
            <a:off x="1070113" y="1708143"/>
            <a:ext cx="9144000" cy="2471240"/>
          </a:xfrm>
          <a:prstGeom prst="rect">
            <a:avLst/>
          </a:prstGeom>
          <a:noFill/>
          <a:ln>
            <a:noFill/>
          </a:ln>
        </p:spPr>
        <p:txBody>
          <a:bodyPr spcFirstLastPara="1" wrap="square" lIns="91425" tIns="45700" rIns="91425" bIns="45700" anchor="b" anchorCtr="0">
            <a:noAutofit/>
          </a:bodyPr>
          <a:lstStyle/>
          <a:p>
            <a:pPr>
              <a:buSzPts val="7200"/>
            </a:pPr>
            <a:r>
              <a:rPr lang="en-US" sz="7200" dirty="0"/>
              <a:t>Services Weekly Project Review</a:t>
            </a:r>
            <a:br>
              <a:rPr lang="en-US" sz="7200" b="1" dirty="0">
                <a:latin typeface="Calibri"/>
                <a:ea typeface="Calibri"/>
                <a:cs typeface="Calibri"/>
              </a:rPr>
            </a:br>
            <a:r>
              <a:rPr lang="en-US" sz="2400" dirty="0"/>
              <a:t>7 May 2025</a:t>
            </a:r>
            <a:endParaRPr sz="2400" dirty="0"/>
          </a:p>
        </p:txBody>
      </p:sp>
    </p:spTree>
    <p:extLst>
      <p:ext uri="{BB962C8B-B14F-4D97-AF65-F5344CB8AC3E}">
        <p14:creationId xmlns:p14="http://schemas.microsoft.com/office/powerpoint/2010/main" val="187268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800C7-8041-256F-DCC1-DA02A11659A0}"/>
              </a:ext>
            </a:extLst>
          </p:cNvPr>
          <p:cNvSpPr>
            <a:spLocks noGrp="1"/>
          </p:cNvSpPr>
          <p:nvPr>
            <p:ph type="title"/>
          </p:nvPr>
        </p:nvSpPr>
        <p:spPr/>
        <p:txBody>
          <a:bodyPr/>
          <a:lstStyle/>
          <a:p>
            <a:r>
              <a:rPr lang="en-GB"/>
              <a:t>Back to Green Plan- Nestle</a:t>
            </a:r>
          </a:p>
        </p:txBody>
      </p:sp>
      <p:sp>
        <p:nvSpPr>
          <p:cNvPr id="3" name="Text Placeholder 2">
            <a:extLst>
              <a:ext uri="{FF2B5EF4-FFF2-40B4-BE49-F238E27FC236}">
                <a16:creationId xmlns:a16="http://schemas.microsoft.com/office/drawing/2014/main" id="{F64AAC5B-8E9B-7F52-7A30-D39207DFDEE1}"/>
              </a:ext>
            </a:extLst>
          </p:cNvPr>
          <p:cNvSpPr>
            <a:spLocks noGrp="1"/>
          </p:cNvSpPr>
          <p:nvPr>
            <p:ph type="body" idx="1"/>
          </p:nvPr>
        </p:nvSpPr>
        <p:spPr>
          <a:xfrm>
            <a:off x="332417" y="898489"/>
            <a:ext cx="10515600" cy="4023971"/>
          </a:xfrm>
        </p:spPr>
        <p:txBody>
          <a:bodyPr>
            <a:normAutofit/>
          </a:bodyPr>
          <a:lstStyle/>
          <a:p>
            <a:pPr marL="114300" indent="0">
              <a:buClr>
                <a:prstClr val="black"/>
              </a:buClr>
              <a:buNone/>
            </a:pPr>
            <a:endParaRPr lang="en-GB" sz="1600"/>
          </a:p>
          <a:p>
            <a:pPr>
              <a:buClr>
                <a:srgbClr val="000000"/>
              </a:buClr>
            </a:pPr>
            <a:r>
              <a:rPr lang="en-GB" sz="1600">
                <a:solidFill>
                  <a:srgbClr val="000000"/>
                </a:solidFill>
                <a:latin typeface="Aptos"/>
              </a:rPr>
              <a:t>To conduct the tests on all cameras against each use case and get a sign off from Nestle/Core9 team.</a:t>
            </a:r>
            <a:endParaRPr lang="en-US" sz="1600">
              <a:latin typeface="Aptos"/>
            </a:endParaRPr>
          </a:p>
          <a:p>
            <a:pPr>
              <a:buClr>
                <a:srgbClr val="000000"/>
              </a:buClr>
            </a:pPr>
            <a:r>
              <a:rPr lang="en-GB" sz="1600">
                <a:solidFill>
                  <a:srgbClr val="000000"/>
                </a:solidFill>
                <a:latin typeface="Aptos"/>
              </a:rPr>
              <a:t>To work closely with the team and solve issues during testing.</a:t>
            </a:r>
          </a:p>
          <a:p>
            <a:pPr>
              <a:buClr>
                <a:srgbClr val="000000"/>
              </a:buClr>
            </a:pPr>
            <a:endParaRPr lang="en-GB"/>
          </a:p>
          <a:p>
            <a:pPr marL="114300" indent="0">
              <a:buClr>
                <a:srgbClr val="000000"/>
              </a:buClr>
              <a:buNone/>
            </a:pPr>
            <a:r>
              <a:rPr lang="en-GB" sz="1400" b="1" i="1" u="sng"/>
              <a:t>Pending from Nestle Team:</a:t>
            </a:r>
            <a:br>
              <a:rPr lang="en-GB" sz="1400" i="1" u="sng"/>
            </a:br>
            <a:endParaRPr lang="en-GB" sz="1400" i="1" u="sng">
              <a:latin typeface="Aptos"/>
            </a:endParaRPr>
          </a:p>
          <a:p>
            <a:pPr marL="342900">
              <a:lnSpc>
                <a:spcPct val="100000"/>
              </a:lnSpc>
              <a:spcBef>
                <a:spcPts val="0"/>
              </a:spcBef>
              <a:buClr>
                <a:srgbClr val="000000"/>
              </a:buClr>
              <a:buAutoNum type="arabicPeriod"/>
            </a:pPr>
            <a:r>
              <a:rPr lang="en-US" sz="1400">
                <a:solidFill>
                  <a:schemeClr val="tx1"/>
                </a:solidFill>
                <a:latin typeface="Aptos"/>
              </a:rPr>
              <a:t>The camera view change occurs frequently in Nestle and they are reluctant to change the view to the original view. Due to this, the solution may or may not work as expected. </a:t>
            </a:r>
            <a:br>
              <a:rPr lang="en-US" sz="1400">
                <a:latin typeface="Aptos"/>
              </a:rPr>
            </a:br>
            <a:endParaRPr lang="en-US" sz="1400">
              <a:solidFill>
                <a:schemeClr val="tx1"/>
              </a:solidFill>
              <a:latin typeface="Aptos"/>
            </a:endParaRPr>
          </a:p>
          <a:p>
            <a:pPr marL="342900">
              <a:lnSpc>
                <a:spcPct val="100000"/>
              </a:lnSpc>
              <a:spcBef>
                <a:spcPts val="0"/>
              </a:spcBef>
              <a:buClr>
                <a:srgbClr val="000000"/>
              </a:buClr>
              <a:buAutoNum type="arabicPeriod"/>
            </a:pPr>
            <a:r>
              <a:rPr lang="en-US" sz="1400">
                <a:solidFill>
                  <a:schemeClr val="tx1"/>
                </a:solidFill>
                <a:latin typeface="Aptos"/>
              </a:rPr>
              <a:t>Pixelation issue in KBF site. Needs to be resolved asap by client.</a:t>
            </a:r>
            <a:br>
              <a:rPr lang="en-US" sz="1400">
                <a:solidFill>
                  <a:schemeClr val="tx1"/>
                </a:solidFill>
                <a:latin typeface="Aptos"/>
              </a:rPr>
            </a:br>
            <a:endParaRPr lang="en-US" sz="1400">
              <a:solidFill>
                <a:schemeClr val="tx1"/>
              </a:solidFill>
              <a:latin typeface="Aptos"/>
            </a:endParaRPr>
          </a:p>
          <a:p>
            <a:pPr marL="342900">
              <a:lnSpc>
                <a:spcPct val="100000"/>
              </a:lnSpc>
              <a:spcBef>
                <a:spcPts val="0"/>
              </a:spcBef>
              <a:buClr>
                <a:srgbClr val="000000"/>
              </a:buClr>
              <a:buAutoNum type="arabicPeriod"/>
            </a:pPr>
            <a:r>
              <a:rPr lang="en-US" sz="1400">
                <a:solidFill>
                  <a:schemeClr val="tx1"/>
                </a:solidFill>
                <a:ea typeface="+mn-lt"/>
                <a:cs typeface="+mn-lt"/>
              </a:rPr>
              <a:t>The </a:t>
            </a:r>
            <a:r>
              <a:rPr lang="en-US" sz="1400" b="1">
                <a:solidFill>
                  <a:schemeClr val="tx1"/>
                </a:solidFill>
                <a:ea typeface="+mn-lt"/>
                <a:cs typeface="+mn-lt"/>
              </a:rPr>
              <a:t>NVR timings</a:t>
            </a:r>
            <a:r>
              <a:rPr lang="en-US" sz="1400">
                <a:solidFill>
                  <a:schemeClr val="tx1"/>
                </a:solidFill>
                <a:ea typeface="+mn-lt"/>
                <a:cs typeface="+mn-lt"/>
              </a:rPr>
              <a:t> are incorrect on most of the cameras. This issue has been logged with Nestle for investigation and resolution.</a:t>
            </a:r>
          </a:p>
        </p:txBody>
      </p:sp>
    </p:spTree>
    <p:extLst>
      <p:ext uri="{BB962C8B-B14F-4D97-AF65-F5344CB8AC3E}">
        <p14:creationId xmlns:p14="http://schemas.microsoft.com/office/powerpoint/2010/main" val="356186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367;p6">
            <a:extLst>
              <a:ext uri="{FF2B5EF4-FFF2-40B4-BE49-F238E27FC236}">
                <a16:creationId xmlns:a16="http://schemas.microsoft.com/office/drawing/2014/main" id="{5FFE6959-4A12-5362-E238-139D2C01C077}"/>
              </a:ext>
            </a:extLst>
          </p:cNvPr>
          <p:cNvSpPr txBox="1">
            <a:spLocks noGrp="1"/>
          </p:cNvSpPr>
          <p:nvPr>
            <p:ph type="title"/>
          </p:nvPr>
        </p:nvSpPr>
        <p:spPr>
          <a:xfrm>
            <a:off x="337268" y="153621"/>
            <a:ext cx="8179116" cy="644477"/>
          </a:xfrm>
          <a:prstGeom prst="rect">
            <a:avLst/>
          </a:prstGeom>
          <a:noFill/>
          <a:ln>
            <a:noFill/>
          </a:ln>
        </p:spPr>
        <p:txBody>
          <a:bodyPr spcFirstLastPara="1" wrap="square" lIns="91425" tIns="45700" rIns="91425" bIns="45700" anchor="ctr" anchorCtr="0">
            <a:normAutofit/>
          </a:bodyPr>
          <a:lstStyle/>
          <a:p>
            <a:r>
              <a:rPr lang="en-US"/>
              <a:t>CHT – Pakistan                                                                </a:t>
            </a:r>
          </a:p>
        </p:txBody>
      </p:sp>
      <p:sp>
        <p:nvSpPr>
          <p:cNvPr id="8" name="Rectangle 7">
            <a:extLst>
              <a:ext uri="{FF2B5EF4-FFF2-40B4-BE49-F238E27FC236}">
                <a16:creationId xmlns:a16="http://schemas.microsoft.com/office/drawing/2014/main" id="{85BF072D-5128-24E7-A4BB-120632ABAFBD}"/>
              </a:ext>
            </a:extLst>
          </p:cNvPr>
          <p:cNvSpPr/>
          <p:nvPr/>
        </p:nvSpPr>
        <p:spPr>
          <a:xfrm>
            <a:off x="337268" y="905747"/>
            <a:ext cx="5758732" cy="355281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600" b="1">
                <a:solidFill>
                  <a:schemeClr val="tx1"/>
                </a:solidFill>
              </a:rPr>
              <a:t>Scope &amp; Implementation Date (including Revenue)</a:t>
            </a:r>
          </a:p>
          <a:p>
            <a:endParaRPr lang="en-US" sz="1600" b="1">
              <a:solidFill>
                <a:schemeClr val="tx1"/>
              </a:solidFill>
              <a:ea typeface="+mn-lt"/>
              <a:cs typeface="+mn-lt"/>
            </a:endParaRPr>
          </a:p>
          <a:p>
            <a:r>
              <a:rPr lang="en-US" sz="1400" b="1">
                <a:solidFill>
                  <a:schemeClr val="tx1"/>
                </a:solidFill>
                <a:ea typeface="+mn-lt"/>
                <a:cs typeface="+mn-lt"/>
              </a:rPr>
              <a:t>Reasons Leading to Project Pause:</a:t>
            </a:r>
            <a:endParaRPr lang="en-US" sz="1400">
              <a:solidFill>
                <a:schemeClr val="tx1"/>
              </a:solidFill>
            </a:endParaRPr>
          </a:p>
          <a:p>
            <a:pPr marL="342900" indent="-342900">
              <a:buAutoNum type="arabicPeriod"/>
            </a:pPr>
            <a:r>
              <a:rPr lang="en-US" sz="1400">
                <a:solidFill>
                  <a:schemeClr val="tx1"/>
                </a:solidFill>
                <a:ea typeface="+mn-lt"/>
                <a:cs typeface="+mn-lt"/>
              </a:rPr>
              <a:t>The performance of the solution was not accepted by CHT team and thus the project was paused for couple of months.</a:t>
            </a:r>
            <a:br>
              <a:rPr lang="en-US" sz="1400">
                <a:ea typeface="+mn-lt"/>
                <a:cs typeface="+mn-lt"/>
              </a:rPr>
            </a:br>
            <a:endParaRPr lang="en-US" sz="1400">
              <a:solidFill>
                <a:schemeClr val="tx1"/>
              </a:solidFill>
              <a:ea typeface="+mn-lt"/>
              <a:cs typeface="+mn-lt"/>
            </a:endParaRPr>
          </a:p>
          <a:p>
            <a:r>
              <a:rPr lang="en-US" sz="1400" b="1" u="sng">
                <a:solidFill>
                  <a:schemeClr val="tx1"/>
                </a:solidFill>
                <a:ea typeface="+mn-lt"/>
                <a:cs typeface="+mn-lt"/>
              </a:rPr>
              <a:t>Current Update: </a:t>
            </a:r>
            <a:br>
              <a:rPr lang="en-US" b="1">
                <a:ea typeface="+mn-lt"/>
                <a:cs typeface="+mn-lt"/>
              </a:rPr>
            </a:br>
            <a:r>
              <a:rPr lang="en-US" sz="1400">
                <a:solidFill>
                  <a:schemeClr val="tx1"/>
                </a:solidFill>
                <a:ea typeface="+mn-lt"/>
                <a:cs typeface="+mn-lt"/>
              </a:rPr>
              <a:t>The customer has approved the solution for deployment across four sites.</a:t>
            </a:r>
            <a:br>
              <a:rPr lang="en-US" sz="1400">
                <a:ea typeface="+mn-lt"/>
                <a:cs typeface="+mn-lt"/>
              </a:rPr>
            </a:br>
            <a:r>
              <a:rPr lang="en-US" sz="1400" b="1">
                <a:solidFill>
                  <a:schemeClr val="tx1"/>
                </a:solidFill>
              </a:rPr>
              <a:t>Revenue: NA</a:t>
            </a:r>
            <a:br>
              <a:rPr lang="en-US" sz="1400" b="1"/>
            </a:br>
            <a:br>
              <a:rPr lang="en-US" sz="1400" b="1"/>
            </a:br>
            <a:r>
              <a:rPr lang="en-US" sz="1400" b="1">
                <a:solidFill>
                  <a:schemeClr val="tx1"/>
                </a:solidFill>
              </a:rPr>
              <a:t>Total Use cases : </a:t>
            </a:r>
            <a:r>
              <a:rPr lang="en-US" sz="1400">
                <a:solidFill>
                  <a:schemeClr val="tx1"/>
                </a:solidFill>
              </a:rPr>
              <a:t>25 </a:t>
            </a:r>
            <a:br>
              <a:rPr lang="en-US" sz="1400" b="1"/>
            </a:br>
            <a:r>
              <a:rPr lang="en-US" sz="1400" b="1">
                <a:solidFill>
                  <a:schemeClr val="tx1"/>
                </a:solidFill>
              </a:rPr>
              <a:t>Customized Use cases: </a:t>
            </a:r>
            <a:r>
              <a:rPr lang="en-US" sz="1400">
                <a:solidFill>
                  <a:schemeClr val="tx1"/>
                </a:solidFill>
              </a:rPr>
              <a:t>10</a:t>
            </a:r>
            <a:br>
              <a:rPr lang="en-US" sz="1400"/>
            </a:br>
            <a:r>
              <a:rPr lang="en-US" sz="1400" b="1">
                <a:solidFill>
                  <a:schemeClr val="tx1"/>
                </a:solidFill>
              </a:rPr>
              <a:t>Product Use cases: </a:t>
            </a:r>
            <a:r>
              <a:rPr lang="en-US" sz="1400">
                <a:solidFill>
                  <a:schemeClr val="tx1"/>
                </a:solidFill>
              </a:rPr>
              <a:t>15</a:t>
            </a:r>
          </a:p>
        </p:txBody>
      </p:sp>
      <p:sp>
        <p:nvSpPr>
          <p:cNvPr id="10" name="Rectangle 9">
            <a:extLst>
              <a:ext uri="{FF2B5EF4-FFF2-40B4-BE49-F238E27FC236}">
                <a16:creationId xmlns:a16="http://schemas.microsoft.com/office/drawing/2014/main" id="{5AB5BAF6-6ED7-A299-6B5C-B6DDBCBD9DEE}"/>
              </a:ext>
            </a:extLst>
          </p:cNvPr>
          <p:cNvSpPr/>
          <p:nvPr/>
        </p:nvSpPr>
        <p:spPr>
          <a:xfrm>
            <a:off x="6261053" y="4149506"/>
            <a:ext cx="5758732" cy="2290206"/>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endParaRPr lang="en-US" b="1">
              <a:solidFill>
                <a:schemeClr val="tx1"/>
              </a:solidFill>
            </a:endParaRPr>
          </a:p>
        </p:txBody>
      </p:sp>
      <p:sp>
        <p:nvSpPr>
          <p:cNvPr id="12" name="Rectangle 11">
            <a:extLst>
              <a:ext uri="{FF2B5EF4-FFF2-40B4-BE49-F238E27FC236}">
                <a16:creationId xmlns:a16="http://schemas.microsoft.com/office/drawing/2014/main" id="{873C0E6F-2B13-1800-5E7F-DA73000A3255}"/>
              </a:ext>
            </a:extLst>
          </p:cNvPr>
          <p:cNvSpPr/>
          <p:nvPr/>
        </p:nvSpPr>
        <p:spPr>
          <a:xfrm>
            <a:off x="6261053" y="904675"/>
            <a:ext cx="5758732" cy="3012697"/>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a:br>
            <a:endParaRPr lang="en-US" sz="1400">
              <a:solidFill>
                <a:schemeClr val="tx1"/>
              </a:solidFill>
              <a:latin typeface="DM Sans"/>
              <a:cs typeface="Arial"/>
            </a:endParaRPr>
          </a:p>
          <a:p>
            <a:pPr marL="342900" indent="-342900">
              <a:buAutoNum type="arabicPeriod"/>
            </a:pPr>
            <a:r>
              <a:rPr lang="en-US" sz="1400">
                <a:solidFill>
                  <a:schemeClr val="tx1"/>
                </a:solidFill>
                <a:latin typeface="DM Sans"/>
                <a:cs typeface="Arial"/>
              </a:rPr>
              <a:t>Handover of the solution to Core9 for initial testing is scheduled on May 5th, and final handover to CHT shall be given on 12th May, 2025.</a:t>
            </a:r>
            <a:br>
              <a:rPr lang="en-US"/>
            </a:br>
            <a:endParaRPr lang="en-US" sz="1400">
              <a:solidFill>
                <a:schemeClr val="tx1"/>
              </a:solidFill>
              <a:latin typeface="DM Sans"/>
              <a:cs typeface="Arial"/>
            </a:endParaRPr>
          </a:p>
        </p:txBody>
      </p:sp>
      <p:sp>
        <p:nvSpPr>
          <p:cNvPr id="14" name="Rectangle 13">
            <a:extLst>
              <a:ext uri="{FF2B5EF4-FFF2-40B4-BE49-F238E27FC236}">
                <a16:creationId xmlns:a16="http://schemas.microsoft.com/office/drawing/2014/main" id="{8FF5890A-5B6B-6D3D-D070-614FCF2E5057}"/>
              </a:ext>
            </a:extLst>
          </p:cNvPr>
          <p:cNvSpPr/>
          <p:nvPr/>
        </p:nvSpPr>
        <p:spPr>
          <a:xfrm>
            <a:off x="337268" y="4709089"/>
            <a:ext cx="5758732" cy="1730623"/>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endParaRPr>
          </a:p>
          <a:p>
            <a:pPr marL="342900" indent="-342900">
              <a:buAutoNum type="arabicPeriod"/>
            </a:pPr>
            <a:r>
              <a:rPr lang="en-US" sz="1400">
                <a:solidFill>
                  <a:schemeClr val="tx1"/>
                </a:solidFill>
              </a:rPr>
              <a:t>Testing shall be conducted by Core9 on 6 HO cameras starting from 5th May. Our Team shall be available to address any issues/concerns.</a:t>
            </a:r>
            <a:br>
              <a:rPr lang="en-US" b="1"/>
            </a:br>
            <a:br>
              <a:rPr lang="en-US" b="1"/>
            </a:br>
            <a:endParaRPr lang="en-US" b="1">
              <a:solidFill>
                <a:schemeClr val="tx1"/>
              </a:solidFill>
            </a:endParaRPr>
          </a:p>
          <a:p>
            <a:pPr marL="342900" indent="-342900">
              <a:buAutoNum type="arabicPeriod"/>
            </a:pPr>
            <a:endParaRPr lang="en-US" b="1">
              <a:solidFill>
                <a:schemeClr val="tx1"/>
              </a:solidFill>
            </a:endParaRPr>
          </a:p>
          <a:p>
            <a:pPr marL="342900" indent="-342900">
              <a:buAutoNum type="arabicPeriod"/>
            </a:pPr>
            <a:endParaRPr lang="en-US" b="1">
              <a:solidFill>
                <a:schemeClr val="tx1"/>
              </a:solidFill>
            </a:endParaRPr>
          </a:p>
        </p:txBody>
      </p:sp>
      <p:sp>
        <p:nvSpPr>
          <p:cNvPr id="4" name="TextBox 3">
            <a:extLst>
              <a:ext uri="{FF2B5EF4-FFF2-40B4-BE49-F238E27FC236}">
                <a16:creationId xmlns:a16="http://schemas.microsoft.com/office/drawing/2014/main" id="{53EFFDDA-DC9D-1670-02B2-FC911861FB2A}"/>
              </a:ext>
            </a:extLst>
          </p:cNvPr>
          <p:cNvSpPr txBox="1"/>
          <p:nvPr/>
        </p:nvSpPr>
        <p:spPr>
          <a:xfrm>
            <a:off x="8397931" y="91128"/>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 </a:t>
            </a:r>
            <a:r>
              <a:rPr lang="en-US" sz="1400" err="1">
                <a:solidFill>
                  <a:srgbClr val="000000"/>
                </a:solidFill>
                <a:latin typeface="Arial"/>
                <a:cs typeface="Arial"/>
              </a:rPr>
              <a:t>Avathon</a:t>
            </a:r>
            <a:r>
              <a:rPr lang="en-US" sz="1400">
                <a:solidFill>
                  <a:srgbClr val="000000"/>
                </a:solidFill>
                <a:latin typeface="Arial"/>
                <a:cs typeface="Arial"/>
              </a:rPr>
              <a:t> Cloud </a:t>
            </a:r>
            <a:endParaRPr lang="en-US" sz="1400">
              <a:solidFill>
                <a:schemeClr val="accent1"/>
              </a:solidFill>
              <a:latin typeface="Arial"/>
              <a:cs typeface="Arial"/>
            </a:endParaRPr>
          </a:p>
          <a:p>
            <a:endParaRPr lang="en-US" sz="14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366763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C80DF-FF3D-355D-5997-15390F4428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8046FD-3C98-2B55-F217-180F01A3C07F}"/>
              </a:ext>
            </a:extLst>
          </p:cNvPr>
          <p:cNvSpPr>
            <a:spLocks noGrp="1"/>
          </p:cNvSpPr>
          <p:nvPr>
            <p:ph type="title"/>
          </p:nvPr>
        </p:nvSpPr>
        <p:spPr/>
        <p:txBody>
          <a:bodyPr/>
          <a:lstStyle/>
          <a:p>
            <a:r>
              <a:rPr lang="en-GB"/>
              <a:t>Back to Green Plan- CHT</a:t>
            </a:r>
          </a:p>
        </p:txBody>
      </p:sp>
      <p:sp>
        <p:nvSpPr>
          <p:cNvPr id="3" name="Text Placeholder 2">
            <a:extLst>
              <a:ext uri="{FF2B5EF4-FFF2-40B4-BE49-F238E27FC236}">
                <a16:creationId xmlns:a16="http://schemas.microsoft.com/office/drawing/2014/main" id="{E6953F3C-DD6F-7A08-D438-A6F4B20EB4FB}"/>
              </a:ext>
            </a:extLst>
          </p:cNvPr>
          <p:cNvSpPr>
            <a:spLocks noGrp="1"/>
          </p:cNvSpPr>
          <p:nvPr>
            <p:ph type="body" idx="1"/>
          </p:nvPr>
        </p:nvSpPr>
        <p:spPr>
          <a:xfrm>
            <a:off x="332417" y="898489"/>
            <a:ext cx="10515600" cy="4023971"/>
          </a:xfrm>
        </p:spPr>
        <p:txBody>
          <a:bodyPr>
            <a:normAutofit/>
          </a:bodyPr>
          <a:lstStyle/>
          <a:p>
            <a:pPr marL="114300" indent="0">
              <a:buClr>
                <a:prstClr val="black"/>
              </a:buClr>
              <a:buNone/>
            </a:pPr>
            <a:endParaRPr lang="en-GB" sz="1600"/>
          </a:p>
          <a:p>
            <a:pPr>
              <a:buClr>
                <a:srgbClr val="000000"/>
              </a:buClr>
            </a:pPr>
            <a:r>
              <a:rPr lang="en-US" sz="1400">
                <a:solidFill>
                  <a:srgbClr val="000000"/>
                </a:solidFill>
                <a:latin typeface="Aptos"/>
                <a:cs typeface="Arial"/>
              </a:rPr>
              <a:t>We will hand over the solution to Core9 on April 5th, after which they will conduct testing and provide approval. Once we receive the approval, the status will move to green.</a:t>
            </a:r>
            <a:br>
              <a:rPr lang="en-US" sz="1400">
                <a:latin typeface="Aptos"/>
                <a:cs typeface="Arial"/>
              </a:rPr>
            </a:br>
            <a:endParaRPr lang="en-US" sz="1400">
              <a:solidFill>
                <a:srgbClr val="000000"/>
              </a:solidFill>
              <a:latin typeface="Aptos"/>
              <a:cs typeface="Arial"/>
            </a:endParaRPr>
          </a:p>
          <a:p>
            <a:pPr>
              <a:buClr>
                <a:srgbClr val="000000"/>
              </a:buClr>
            </a:pPr>
            <a:endParaRPr lang="en-US" sz="1000">
              <a:solidFill>
                <a:srgbClr val="000000"/>
              </a:solidFill>
              <a:latin typeface="Arial"/>
              <a:cs typeface="Arial"/>
            </a:endParaRPr>
          </a:p>
          <a:p>
            <a:pPr marL="114300" indent="0">
              <a:buClr>
                <a:srgbClr val="000000"/>
              </a:buClr>
              <a:buNone/>
            </a:pPr>
            <a:endParaRPr lang="en-US" sz="1400">
              <a:solidFill>
                <a:schemeClr val="tx1"/>
              </a:solidFill>
              <a:ea typeface="+mn-lt"/>
              <a:cs typeface="+mn-lt"/>
            </a:endParaRPr>
          </a:p>
        </p:txBody>
      </p:sp>
    </p:spTree>
    <p:extLst>
      <p:ext uri="{BB962C8B-B14F-4D97-AF65-F5344CB8AC3E}">
        <p14:creationId xmlns:p14="http://schemas.microsoft.com/office/powerpoint/2010/main" val="60306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CE2A9377-7DAB-A87F-69C4-D49AE1F6E15A}"/>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3862E8DB-B301-F3D9-AF53-30DC6910B33B}"/>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AFS                                                    </a:t>
            </a:r>
          </a:p>
        </p:txBody>
      </p:sp>
      <p:sp>
        <p:nvSpPr>
          <p:cNvPr id="2" name="Rectangle 1">
            <a:extLst>
              <a:ext uri="{FF2B5EF4-FFF2-40B4-BE49-F238E27FC236}">
                <a16:creationId xmlns:a16="http://schemas.microsoft.com/office/drawing/2014/main" id="{7E46A090-FFD1-97B5-DF92-63C17E491F75}"/>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br>
              <a:rPr lang="en-US" b="1">
                <a:solidFill>
                  <a:schemeClr val="tx1"/>
                </a:solidFill>
              </a:rPr>
            </a:br>
            <a:r>
              <a:rPr lang="en-US" b="1">
                <a:solidFill>
                  <a:schemeClr val="tx1"/>
                </a:solidFill>
              </a:rPr>
              <a:t>POC is under discussion. Yet to </a:t>
            </a:r>
            <a:r>
              <a:rPr lang="en-US" b="1" err="1">
                <a:solidFill>
                  <a:schemeClr val="tx1"/>
                </a:solidFill>
              </a:rPr>
              <a:t>finalise</a:t>
            </a:r>
            <a:r>
              <a:rPr lang="en-US" b="1">
                <a:solidFill>
                  <a:schemeClr val="tx1"/>
                </a:solidFill>
              </a:rPr>
              <a:t> the date. Pending from RBML</a:t>
            </a:r>
          </a:p>
        </p:txBody>
      </p:sp>
      <p:sp>
        <p:nvSpPr>
          <p:cNvPr id="3" name="Rectangle 2">
            <a:extLst>
              <a:ext uri="{FF2B5EF4-FFF2-40B4-BE49-F238E27FC236}">
                <a16:creationId xmlns:a16="http://schemas.microsoft.com/office/drawing/2014/main" id="{EE169179-7B40-EA87-EA58-333B1E6C027D}"/>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p:txBody>
      </p:sp>
      <p:sp>
        <p:nvSpPr>
          <p:cNvPr id="4" name="Rectangle 3">
            <a:extLst>
              <a:ext uri="{FF2B5EF4-FFF2-40B4-BE49-F238E27FC236}">
                <a16:creationId xmlns:a16="http://schemas.microsoft.com/office/drawing/2014/main" id="{09C46D06-B660-C22A-2CAA-B8B9FDE3355D}"/>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65AF19DD-B3F5-F5FC-7F0A-4F6D0193719F}"/>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endParaRPr lang="en-US" b="1">
              <a:solidFill>
                <a:schemeClr val="tx1"/>
              </a:solidFill>
            </a:endParaRPr>
          </a:p>
          <a:p>
            <a:pPr marL="342900" indent="-342900">
              <a:buFont typeface="Arial"/>
              <a:buChar char="•"/>
            </a:pPr>
            <a:r>
              <a:rPr lang="en-US" b="1">
                <a:solidFill>
                  <a:schemeClr val="tx1"/>
                </a:solidFill>
              </a:rPr>
              <a:t>Back to </a:t>
            </a:r>
            <a:r>
              <a:rPr lang="en-US" b="1" err="1">
                <a:solidFill>
                  <a:schemeClr val="tx1"/>
                </a:solidFill>
              </a:rPr>
              <a:t>gree</a:t>
            </a:r>
            <a:r>
              <a:rPr lang="en-US" b="1">
                <a:solidFill>
                  <a:schemeClr val="tx1"/>
                </a:solidFill>
              </a:rPr>
              <a:t> plan - </a:t>
            </a:r>
            <a:r>
              <a:rPr lang="en-US">
                <a:solidFill>
                  <a:schemeClr val="tx1"/>
                </a:solidFill>
                <a:ea typeface="+mn-lt"/>
                <a:cs typeface="+mn-lt"/>
              </a:rPr>
              <a:t>Once </a:t>
            </a:r>
            <a:r>
              <a:rPr lang="en-US" err="1">
                <a:solidFill>
                  <a:schemeClr val="tx1"/>
                </a:solidFill>
                <a:ea typeface="+mn-lt"/>
                <a:cs typeface="+mn-lt"/>
              </a:rPr>
              <a:t>Jiobp</a:t>
            </a:r>
            <a:r>
              <a:rPr lang="en-US">
                <a:solidFill>
                  <a:schemeClr val="tx1"/>
                </a:solidFill>
                <a:ea typeface="+mn-lt"/>
                <a:cs typeface="+mn-lt"/>
              </a:rPr>
              <a:t> provides us with the POC, we can proceed. We are waiting for their response.</a:t>
            </a:r>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ED01C768-B891-BB1C-C501-FB8C248EAFCA}"/>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720748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EAA6E-348D-5241-AA0E-84AC285B3C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480AA-C264-3975-E440-9896D8C80F2D}"/>
              </a:ext>
            </a:extLst>
          </p:cNvPr>
          <p:cNvSpPr>
            <a:spLocks noGrp="1"/>
          </p:cNvSpPr>
          <p:nvPr>
            <p:ph type="title"/>
          </p:nvPr>
        </p:nvSpPr>
        <p:spPr>
          <a:xfrm>
            <a:off x="487727" y="2975932"/>
            <a:ext cx="10515600" cy="530421"/>
          </a:xfrm>
        </p:spPr>
        <p:txBody>
          <a:bodyPr spcFirstLastPara="1" vert="horz" wrap="square" lIns="91425" tIns="45700" rIns="91425" bIns="45700" rtlCol="0" anchor="ctr" anchorCtr="0">
            <a:noAutofit/>
          </a:bodyPr>
          <a:lstStyle/>
          <a:p>
            <a:r>
              <a:rPr lang="en-GB" sz="4800"/>
              <a:t>Amber Project Update</a:t>
            </a:r>
            <a:endParaRPr lang="en-US" sz="4800"/>
          </a:p>
        </p:txBody>
      </p:sp>
    </p:spTree>
    <p:extLst>
      <p:ext uri="{BB962C8B-B14F-4D97-AF65-F5344CB8AC3E}">
        <p14:creationId xmlns:p14="http://schemas.microsoft.com/office/powerpoint/2010/main" val="88143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42731555-6F3E-6ED2-333E-E1B99B197A9C}"/>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FBDBABB8-C857-BAC4-AB21-6DADF1318ACA}"/>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CNG                                                                  </a:t>
            </a:r>
          </a:p>
        </p:txBody>
      </p:sp>
      <p:sp>
        <p:nvSpPr>
          <p:cNvPr id="2" name="Rectangle 1">
            <a:extLst>
              <a:ext uri="{FF2B5EF4-FFF2-40B4-BE49-F238E27FC236}">
                <a16:creationId xmlns:a16="http://schemas.microsoft.com/office/drawing/2014/main" id="{13A11108-72DC-98E8-FCD2-97316A800F4A}"/>
              </a:ext>
            </a:extLst>
          </p:cNvPr>
          <p:cNvSpPr/>
          <p:nvPr/>
        </p:nvSpPr>
        <p:spPr>
          <a:xfrm>
            <a:off x="337268" y="905747"/>
            <a:ext cx="5758732" cy="3059250"/>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b="1">
              <a:solidFill>
                <a:schemeClr val="tx1"/>
              </a:solidFill>
            </a:endParaRPr>
          </a:p>
          <a:p>
            <a:r>
              <a:rPr lang="en-US" sz="1400">
                <a:solidFill>
                  <a:schemeClr val="tx1"/>
                </a:solidFill>
              </a:rPr>
              <a:t>Total Number of Sites:</a:t>
            </a:r>
            <a:r>
              <a:rPr lang="en-US" sz="1400" b="1">
                <a:solidFill>
                  <a:schemeClr val="tx1"/>
                </a:solidFill>
              </a:rPr>
              <a:t> 30</a:t>
            </a:r>
            <a:br>
              <a:rPr lang="en-US" sz="1400" b="1"/>
            </a:br>
            <a:r>
              <a:rPr lang="en-US" sz="1400">
                <a:solidFill>
                  <a:schemeClr val="tx1"/>
                </a:solidFill>
              </a:rPr>
              <a:t>Cameras Per Site:</a:t>
            </a:r>
            <a:r>
              <a:rPr lang="en-US" sz="1400" b="1">
                <a:solidFill>
                  <a:schemeClr val="tx1"/>
                </a:solidFill>
              </a:rPr>
              <a:t> 5</a:t>
            </a:r>
            <a:br>
              <a:rPr lang="en-US" sz="1400" b="1"/>
            </a:br>
            <a:r>
              <a:rPr lang="en-US" sz="1400">
                <a:solidFill>
                  <a:schemeClr val="tx1"/>
                </a:solidFill>
              </a:rPr>
              <a:t>Deployed Sites:</a:t>
            </a:r>
            <a:r>
              <a:rPr lang="en-US" sz="1400" b="1">
                <a:solidFill>
                  <a:schemeClr val="tx1"/>
                </a:solidFill>
              </a:rPr>
              <a:t> 28</a:t>
            </a:r>
            <a:br>
              <a:rPr lang="en-US" sz="1400" b="1"/>
            </a:br>
            <a:r>
              <a:rPr lang="en-US" sz="1400">
                <a:solidFill>
                  <a:schemeClr val="tx1"/>
                </a:solidFill>
              </a:rPr>
              <a:t>Total Use cases :</a:t>
            </a:r>
            <a:r>
              <a:rPr lang="en-US" sz="1400" b="1">
                <a:solidFill>
                  <a:schemeClr val="tx1"/>
                </a:solidFill>
              </a:rPr>
              <a:t> 18 (14 </a:t>
            </a:r>
            <a:r>
              <a:rPr lang="en-US" sz="1400" b="1" err="1">
                <a:solidFill>
                  <a:schemeClr val="tx1"/>
                </a:solidFill>
              </a:rPr>
              <a:t>customised</a:t>
            </a:r>
            <a:r>
              <a:rPr lang="en-US" sz="1400" b="1">
                <a:solidFill>
                  <a:schemeClr val="tx1"/>
                </a:solidFill>
              </a:rPr>
              <a:t>, 4 in product)</a:t>
            </a:r>
            <a:br>
              <a:rPr lang="en-US" sz="1400" b="1"/>
            </a:br>
            <a:br>
              <a:rPr lang="en-US" sz="1400" b="1"/>
            </a:br>
            <a:r>
              <a:rPr lang="en-US" sz="1400">
                <a:solidFill>
                  <a:schemeClr val="tx1"/>
                </a:solidFill>
                <a:ea typeface="+mn-lt"/>
                <a:cs typeface="+mn-lt"/>
              </a:rPr>
              <a:t>Upcoming</a:t>
            </a:r>
            <a:r>
              <a:rPr lang="en-US" sz="1400">
                <a:solidFill>
                  <a:schemeClr val="tx1"/>
                </a:solidFill>
              </a:rPr>
              <a:t> Sites:</a:t>
            </a:r>
            <a:r>
              <a:rPr lang="en-US" sz="1400" b="1">
                <a:solidFill>
                  <a:schemeClr val="tx1"/>
                </a:solidFill>
              </a:rPr>
              <a:t> 30</a:t>
            </a:r>
          </a:p>
          <a:p>
            <a:endParaRPr lang="en-US" sz="1400" b="1">
              <a:solidFill>
                <a:schemeClr val="tx1"/>
              </a:solidFill>
            </a:endParaRPr>
          </a:p>
          <a:p>
            <a:r>
              <a:rPr lang="en-US" sz="1400" b="1">
                <a:solidFill>
                  <a:schemeClr val="tx1"/>
                </a:solidFill>
              </a:rPr>
              <a:t>Revenue: </a:t>
            </a:r>
            <a:r>
              <a:rPr lang="en-US" sz="1400">
                <a:solidFill>
                  <a:schemeClr val="tx1"/>
                </a:solidFill>
                <a:latin typeface="Aptos"/>
              </a:rPr>
              <a:t>$100,719.31</a:t>
            </a:r>
            <a:endParaRPr lang="en-US" sz="1400">
              <a:solidFill>
                <a:schemeClr val="tx1"/>
              </a:solidFill>
            </a:endParaRPr>
          </a:p>
          <a:p>
            <a:r>
              <a:rPr lang="en-US" sz="1400" b="1">
                <a:solidFill>
                  <a:schemeClr val="tx1"/>
                </a:solidFill>
              </a:rPr>
              <a:t>ARR - </a:t>
            </a:r>
            <a:r>
              <a:rPr lang="en-US" sz="1400">
                <a:solidFill>
                  <a:schemeClr val="tx1"/>
                </a:solidFill>
                <a:latin typeface="Aptos"/>
              </a:rPr>
              <a:t>$68,191.54  </a:t>
            </a:r>
            <a:r>
              <a:rPr lang="en-US" sz="1400" b="1">
                <a:solidFill>
                  <a:schemeClr val="tx1"/>
                </a:solidFill>
                <a:latin typeface="Aptos"/>
              </a:rPr>
              <a:t>Services </a:t>
            </a:r>
            <a:r>
              <a:rPr lang="en-US" sz="1400">
                <a:solidFill>
                  <a:schemeClr val="tx1"/>
                </a:solidFill>
                <a:latin typeface="Aptos"/>
              </a:rPr>
              <a:t>- $</a:t>
            </a:r>
            <a:r>
              <a:rPr lang="en-US" sz="1400">
                <a:solidFill>
                  <a:schemeClr val="tx1"/>
                </a:solidFill>
                <a:ea typeface="+mn-lt"/>
                <a:cs typeface="+mn-lt"/>
              </a:rPr>
              <a:t>32527.77</a:t>
            </a:r>
          </a:p>
          <a:p>
            <a:r>
              <a:rPr lang="en-US" sz="1400" b="1"/>
              <a:t> </a:t>
            </a:r>
            <a:br>
              <a:rPr lang="en-US" sz="1400" b="1"/>
            </a:br>
            <a:endParaRPr lang="en-US" sz="1400">
              <a:solidFill>
                <a:schemeClr val="tx1"/>
              </a:solidFill>
            </a:endParaRPr>
          </a:p>
        </p:txBody>
      </p:sp>
      <p:sp>
        <p:nvSpPr>
          <p:cNvPr id="3" name="Rectangle 2">
            <a:extLst>
              <a:ext uri="{FF2B5EF4-FFF2-40B4-BE49-F238E27FC236}">
                <a16:creationId xmlns:a16="http://schemas.microsoft.com/office/drawing/2014/main" id="{18EC6137-08AC-0DF4-AFD7-9AA1B45001AB}"/>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br>
              <a:rPr lang="en-US" b="1"/>
            </a:br>
            <a:br>
              <a:rPr lang="en-US" b="1"/>
            </a:br>
            <a:r>
              <a:rPr lang="en-US" sz="1400">
                <a:solidFill>
                  <a:schemeClr val="tx1"/>
                </a:solidFill>
              </a:rPr>
              <a:t>1.</a:t>
            </a:r>
            <a:r>
              <a:rPr lang="en-US" sz="1400" b="1">
                <a:solidFill>
                  <a:schemeClr val="tx1"/>
                </a:solidFill>
              </a:rPr>
              <a:t> </a:t>
            </a:r>
            <a:r>
              <a:rPr lang="en-US" sz="1400">
                <a:solidFill>
                  <a:schemeClr val="tx1"/>
                </a:solidFill>
              </a:rPr>
              <a:t>2 Sites (</a:t>
            </a:r>
            <a:r>
              <a:rPr lang="en-US" sz="1400">
                <a:solidFill>
                  <a:schemeClr val="tx1"/>
                </a:solidFill>
                <a:latin typeface="Arial"/>
                <a:cs typeface="Arial"/>
              </a:rPr>
              <a:t>KRT005 &amp; JHF021) have port issues.</a:t>
            </a:r>
            <a:br>
              <a:rPr lang="en-US" sz="1400">
                <a:solidFill>
                  <a:schemeClr val="tx1"/>
                </a:solidFill>
                <a:latin typeface="Arial"/>
                <a:cs typeface="Arial"/>
              </a:rPr>
            </a:br>
            <a:br>
              <a:rPr lang="en-US" sz="1400">
                <a:latin typeface="Arial"/>
                <a:cs typeface="Arial"/>
              </a:rPr>
            </a:br>
            <a:r>
              <a:rPr lang="en-US" sz="1400">
                <a:solidFill>
                  <a:schemeClr val="tx1"/>
                </a:solidFill>
                <a:latin typeface="Arial"/>
                <a:cs typeface="Arial"/>
              </a:rPr>
              <a:t>2. </a:t>
            </a:r>
            <a:r>
              <a:rPr lang="en-US" sz="1400" b="1">
                <a:solidFill>
                  <a:schemeClr val="tx1"/>
                </a:solidFill>
                <a:ea typeface="+mn-lt"/>
                <a:cs typeface="+mn-lt"/>
              </a:rPr>
              <a:t>The Lenovo devices that have been installed are not consistently reliable.</a:t>
            </a:r>
            <a:br>
              <a:rPr lang="en-US" sz="1400" b="1">
                <a:solidFill>
                  <a:schemeClr val="tx1"/>
                </a:solidFill>
                <a:latin typeface="DM Sans"/>
                <a:cs typeface="Arial"/>
              </a:rPr>
            </a:br>
            <a:br>
              <a:rPr lang="en-US" sz="1400">
                <a:latin typeface="Arial"/>
                <a:cs typeface="Arial"/>
              </a:rPr>
            </a:br>
            <a:r>
              <a:rPr lang="en-US" sz="1400">
                <a:solidFill>
                  <a:schemeClr val="tx1"/>
                </a:solidFill>
                <a:latin typeface="Arial"/>
                <a:cs typeface="Arial"/>
              </a:rPr>
              <a:t>3.  </a:t>
            </a:r>
            <a:r>
              <a:rPr lang="en-US" sz="1400">
                <a:solidFill>
                  <a:schemeClr val="tx1"/>
                </a:solidFill>
                <a:ea typeface="+mn-lt"/>
                <a:cs typeface="+mn-lt"/>
              </a:rPr>
              <a:t>Most sites have poorly positioned camera angles.</a:t>
            </a:r>
            <a:br>
              <a:rPr lang="en-US" sz="1400">
                <a:solidFill>
                  <a:schemeClr val="tx1"/>
                </a:solidFill>
                <a:ea typeface="+mn-lt"/>
                <a:cs typeface="+mn-lt"/>
              </a:rPr>
            </a:br>
            <a:endParaRPr lang="en-US" sz="1400">
              <a:solidFill>
                <a:schemeClr val="tx1"/>
              </a:solidFill>
              <a:ea typeface="+mn-lt"/>
              <a:cs typeface="+mn-lt"/>
            </a:endParaRPr>
          </a:p>
          <a:p>
            <a:r>
              <a:rPr lang="en-US" sz="1400">
                <a:solidFill>
                  <a:schemeClr val="tx1"/>
                </a:solidFill>
                <a:latin typeface="DM Sans"/>
                <a:cs typeface="Arial"/>
              </a:rPr>
              <a:t>4. </a:t>
            </a:r>
            <a:r>
              <a:rPr lang="en-US" sz="1400">
                <a:solidFill>
                  <a:schemeClr val="tx1"/>
                </a:solidFill>
                <a:ea typeface="+mn-lt"/>
                <a:cs typeface="+mn-lt"/>
              </a:rPr>
              <a:t>Few sites have poor network, even with AirFiber or SIM routers.</a:t>
            </a:r>
            <a:endParaRPr lang="en-US" sz="1400">
              <a:solidFill>
                <a:schemeClr val="tx1"/>
              </a:solidFill>
              <a:latin typeface="DM Sans"/>
              <a:cs typeface="Arial"/>
            </a:endParaRPr>
          </a:p>
        </p:txBody>
      </p:sp>
      <p:sp>
        <p:nvSpPr>
          <p:cNvPr id="4" name="Rectangle 3">
            <a:extLst>
              <a:ext uri="{FF2B5EF4-FFF2-40B4-BE49-F238E27FC236}">
                <a16:creationId xmlns:a16="http://schemas.microsoft.com/office/drawing/2014/main" id="{30CC4FE0-9377-72E2-8E1D-D5009047F155}"/>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b="1">
                <a:solidFill>
                  <a:schemeClr val="tx1"/>
                </a:solidFill>
              </a:rPr>
            </a:br>
            <a:endParaRPr lang="en-US" b="1">
              <a:solidFill>
                <a:schemeClr val="tx1"/>
              </a:solidFill>
            </a:endParaRPr>
          </a:p>
          <a:p>
            <a:pPr marL="342900" indent="-342900">
              <a:buAutoNum type="arabicPeriod"/>
            </a:pPr>
            <a:r>
              <a:rPr lang="en-US" sz="1500">
                <a:solidFill>
                  <a:schemeClr val="tx1"/>
                </a:solidFill>
                <a:ea typeface="+mn-lt"/>
                <a:cs typeface="+mn-lt"/>
              </a:rPr>
              <a:t>Jointly simulated and test the wait time and </a:t>
            </a:r>
            <a:r>
              <a:rPr lang="en-US" sz="1500" err="1">
                <a:solidFill>
                  <a:schemeClr val="tx1"/>
                </a:solidFill>
                <a:ea typeface="+mn-lt"/>
                <a:cs typeface="+mn-lt"/>
              </a:rPr>
              <a:t>fuelling</a:t>
            </a:r>
            <a:r>
              <a:rPr lang="en-US" sz="1500">
                <a:solidFill>
                  <a:schemeClr val="tx1"/>
                </a:solidFill>
                <a:ea typeface="+mn-lt"/>
                <a:cs typeface="+mn-lt"/>
              </a:rPr>
              <a:t> status.</a:t>
            </a:r>
            <a:br>
              <a:rPr lang="en-US" sz="1500">
                <a:ea typeface="+mn-lt"/>
                <a:cs typeface="+mn-lt"/>
              </a:rPr>
            </a:br>
            <a:endParaRPr lang="en-US" sz="1500">
              <a:ea typeface="+mn-lt"/>
              <a:cs typeface="+mn-lt"/>
            </a:endParaRPr>
          </a:p>
          <a:p>
            <a:pPr marL="342900" indent="-342900">
              <a:buAutoNum type="arabicPeriod"/>
            </a:pPr>
            <a:r>
              <a:rPr lang="en-US" sz="1500">
                <a:solidFill>
                  <a:schemeClr val="tx1"/>
                </a:solidFill>
                <a:ea typeface="+mn-lt"/>
                <a:cs typeface="+mn-lt"/>
              </a:rPr>
              <a:t>The camera angle adjustment drill is currently underway across all sites to improve accuracy and optimize the feasibility of all use cases.</a:t>
            </a:r>
            <a:br>
              <a:rPr lang="en-US" sz="1500">
                <a:ea typeface="+mn-lt"/>
                <a:cs typeface="+mn-lt"/>
              </a:rPr>
            </a:br>
            <a:endParaRPr lang="en-US" sz="1500">
              <a:solidFill>
                <a:schemeClr val="tx1"/>
              </a:solidFill>
              <a:ea typeface="+mn-lt"/>
              <a:cs typeface="+mn-lt"/>
            </a:endParaRPr>
          </a:p>
          <a:p>
            <a:pPr marL="342900" indent="-342900">
              <a:buAutoNum type="arabicPeriod"/>
            </a:pPr>
            <a:r>
              <a:rPr lang="en-US" sz="1500">
                <a:solidFill>
                  <a:schemeClr val="tx1"/>
                </a:solidFill>
                <a:ea typeface="+mn-lt"/>
                <a:cs typeface="+mn-lt"/>
              </a:rPr>
              <a:t>Deployed Trend Analysis, Summary report in dashboard.</a:t>
            </a:r>
          </a:p>
          <a:p>
            <a:pPr marL="342900" indent="-342900">
              <a:buAutoNum type="arabicPeriod"/>
            </a:pPr>
            <a:endParaRPr lang="en-US" sz="1600">
              <a:ea typeface="+mn-lt"/>
              <a:cs typeface="+mn-lt"/>
            </a:endParaRPr>
          </a:p>
        </p:txBody>
      </p:sp>
      <p:sp>
        <p:nvSpPr>
          <p:cNvPr id="5" name="Rectangle 4">
            <a:extLst>
              <a:ext uri="{FF2B5EF4-FFF2-40B4-BE49-F238E27FC236}">
                <a16:creationId xmlns:a16="http://schemas.microsoft.com/office/drawing/2014/main" id="{FC370D78-FC64-7E28-53AE-677C68710E68}"/>
              </a:ext>
            </a:extLst>
          </p:cNvPr>
          <p:cNvSpPr/>
          <p:nvPr/>
        </p:nvSpPr>
        <p:spPr>
          <a:xfrm>
            <a:off x="337268" y="4224180"/>
            <a:ext cx="5758732" cy="2215532"/>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br>
              <a:rPr lang="en-US" b="1"/>
            </a:br>
            <a:endParaRPr lang="en-US" b="1">
              <a:solidFill>
                <a:schemeClr val="tx1"/>
              </a:solidFill>
            </a:endParaRPr>
          </a:p>
          <a:p>
            <a:pPr marL="342900" indent="-342900">
              <a:buAutoNum type="arabicPeriod"/>
            </a:pPr>
            <a:r>
              <a:rPr lang="en-US" sz="1600">
                <a:solidFill>
                  <a:schemeClr val="tx1"/>
                </a:solidFill>
              </a:rPr>
              <a:t>Wait time monitoring and testing in other Sites.</a:t>
            </a:r>
          </a:p>
          <a:p>
            <a:br>
              <a:rPr lang="en-US" b="1">
                <a:solidFill>
                  <a:srgbClr val="000000"/>
                </a:solidFill>
              </a:rPr>
            </a:br>
            <a:r>
              <a:rPr lang="en-US" b="1">
                <a:solidFill>
                  <a:srgbClr val="000000"/>
                </a:solidFill>
              </a:rPr>
              <a:t>Back to Green Plan - </a:t>
            </a:r>
            <a:r>
              <a:rPr lang="en-US">
                <a:solidFill>
                  <a:srgbClr val="000000"/>
                </a:solidFill>
                <a:ea typeface="+mn-lt"/>
                <a:cs typeface="+mn-lt"/>
              </a:rPr>
              <a:t>Once Lenovo provides us with a fix, we will implement it across all sites, and the project will be marked as green.</a:t>
            </a:r>
          </a:p>
          <a:p>
            <a:pPr marL="342900" indent="-342900">
              <a:buAutoNum type="arabicPeriod"/>
            </a:pPr>
            <a:endParaRPr lang="en-US" b="1">
              <a:solidFill>
                <a:srgbClr val="000000"/>
              </a:solidFill>
            </a:endParaRPr>
          </a:p>
          <a:p>
            <a:br>
              <a:rPr lang="en-US" b="1"/>
            </a:br>
            <a:endParaRPr lang="en-US" b="1">
              <a:solidFill>
                <a:schemeClr val="tx1"/>
              </a:solidFill>
            </a:endParaRPr>
          </a:p>
          <a:p>
            <a:pPr marL="342900" indent="-342900">
              <a:buAutoNum type="arabicPeriod"/>
            </a:pPr>
            <a:endParaRPr lang="en-US" b="1">
              <a:solidFill>
                <a:schemeClr val="tx1"/>
              </a:solidFill>
            </a:endParaRPr>
          </a:p>
        </p:txBody>
      </p:sp>
      <p:sp>
        <p:nvSpPr>
          <p:cNvPr id="8" name="TextBox 7">
            <a:extLst>
              <a:ext uri="{FF2B5EF4-FFF2-40B4-BE49-F238E27FC236}">
                <a16:creationId xmlns:a16="http://schemas.microsoft.com/office/drawing/2014/main" id="{8A1708CA-79B2-5AF7-0F10-CC328A96E4C6}"/>
              </a:ext>
            </a:extLst>
          </p:cNvPr>
          <p:cNvSpPr txBox="1"/>
          <p:nvPr/>
        </p:nvSpPr>
        <p:spPr>
          <a:xfrm>
            <a:off x="8397931" y="91128"/>
            <a:ext cx="274320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Project Status - 🟠</a:t>
            </a:r>
            <a:br>
              <a:rPr lang="en-US" sz="1400">
                <a:latin typeface="Arial"/>
                <a:cs typeface="Arial"/>
              </a:rPr>
            </a:br>
            <a:r>
              <a:rPr lang="en-US" sz="1400">
                <a:latin typeface="Arial"/>
                <a:cs typeface="Arial"/>
              </a:rPr>
              <a:t>Customer health - 🟠</a:t>
            </a:r>
            <a:br>
              <a:rPr lang="en-US" sz="1400">
                <a:latin typeface="Arial"/>
                <a:cs typeface="Arial"/>
              </a:rPr>
            </a:br>
            <a:r>
              <a:rPr lang="en-US" sz="1400">
                <a:latin typeface="Arial"/>
                <a:cs typeface="Arial"/>
              </a:rPr>
              <a:t>Cloud – On </a:t>
            </a:r>
            <a:r>
              <a:rPr lang="en-US" sz="1400" err="1">
                <a:latin typeface="Arial"/>
                <a:cs typeface="Arial"/>
              </a:rPr>
              <a:t>Avathon</a:t>
            </a:r>
            <a:r>
              <a:rPr lang="en-US" sz="1400">
                <a:latin typeface="Arial"/>
                <a:cs typeface="Arial"/>
              </a:rPr>
              <a:t> Cloud </a:t>
            </a:r>
            <a:endParaRPr lang="en-US"/>
          </a:p>
          <a:p>
            <a:endParaRPr lang="en-US" sz="1000">
              <a:latin typeface="Arial"/>
              <a:cs typeface="Arial"/>
            </a:endParaRPr>
          </a:p>
        </p:txBody>
      </p:sp>
    </p:spTree>
    <p:extLst>
      <p:ext uri="{BB962C8B-B14F-4D97-AF65-F5344CB8AC3E}">
        <p14:creationId xmlns:p14="http://schemas.microsoft.com/office/powerpoint/2010/main" val="107824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5D5757BB-1381-4032-31A6-21DFE47B82A4}"/>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B19399E6-8CAE-9446-499E-67EF03C7967E}"/>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Solar                                                        </a:t>
            </a:r>
          </a:p>
        </p:txBody>
      </p:sp>
      <p:sp>
        <p:nvSpPr>
          <p:cNvPr id="2" name="Rectangle 1">
            <a:extLst>
              <a:ext uri="{FF2B5EF4-FFF2-40B4-BE49-F238E27FC236}">
                <a16:creationId xmlns:a16="http://schemas.microsoft.com/office/drawing/2014/main" id="{036194E0-7AF2-3630-7BF9-861034159731}"/>
              </a:ext>
            </a:extLst>
          </p:cNvPr>
          <p:cNvSpPr/>
          <p:nvPr/>
        </p:nvSpPr>
        <p:spPr>
          <a:xfrm>
            <a:off x="337268" y="901418"/>
            <a:ext cx="5758732" cy="383423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a:solidFill>
                <a:schemeClr val="tx1"/>
              </a:solidFill>
            </a:endParaRPr>
          </a:p>
          <a:p>
            <a:r>
              <a:rPr lang="en-US" sz="1600">
                <a:solidFill>
                  <a:schemeClr val="tx1"/>
                </a:solidFill>
              </a:rPr>
              <a:t>Total Number of Sites:</a:t>
            </a:r>
            <a:r>
              <a:rPr lang="en-US" sz="1600" b="1">
                <a:solidFill>
                  <a:schemeClr val="tx1"/>
                </a:solidFill>
              </a:rPr>
              <a:t> 15</a:t>
            </a:r>
            <a:br>
              <a:rPr lang="en-US" sz="1600" b="1"/>
            </a:br>
            <a:r>
              <a:rPr lang="en-US" sz="1600">
                <a:solidFill>
                  <a:schemeClr val="tx1"/>
                </a:solidFill>
              </a:rPr>
              <a:t>Cameras Per Site:</a:t>
            </a:r>
            <a:r>
              <a:rPr lang="en-US" sz="1600" b="1">
                <a:solidFill>
                  <a:schemeClr val="tx1"/>
                </a:solidFill>
              </a:rPr>
              <a:t> 10 </a:t>
            </a:r>
            <a:endParaRPr lang="en-US" sz="1600">
              <a:solidFill>
                <a:schemeClr val="tx1"/>
              </a:solidFill>
            </a:endParaRPr>
          </a:p>
          <a:p>
            <a:r>
              <a:rPr lang="en-US" sz="1600">
                <a:solidFill>
                  <a:schemeClr val="tx1"/>
                </a:solidFill>
              </a:rPr>
              <a:t>Deployed Sites:</a:t>
            </a:r>
            <a:r>
              <a:rPr lang="en-US" sz="1600" b="1">
                <a:solidFill>
                  <a:schemeClr val="tx1"/>
                </a:solidFill>
              </a:rPr>
              <a:t> 15 ( 2 sites L3 completed )</a:t>
            </a:r>
            <a:br>
              <a:rPr lang="en-US" sz="1600" b="1"/>
            </a:br>
            <a:r>
              <a:rPr lang="en-US" sz="1600">
                <a:solidFill>
                  <a:schemeClr val="tx1"/>
                </a:solidFill>
              </a:rPr>
              <a:t>Total Use cases :</a:t>
            </a:r>
            <a:r>
              <a:rPr lang="en-US" sz="1600" b="1">
                <a:solidFill>
                  <a:schemeClr val="tx1"/>
                </a:solidFill>
              </a:rPr>
              <a:t> 13 (7 </a:t>
            </a:r>
            <a:r>
              <a:rPr lang="en-US" sz="1600" b="1" err="1">
                <a:solidFill>
                  <a:schemeClr val="tx1"/>
                </a:solidFill>
              </a:rPr>
              <a:t>Customised</a:t>
            </a:r>
            <a:r>
              <a:rPr lang="en-US" sz="1600" b="1">
                <a:solidFill>
                  <a:schemeClr val="tx1"/>
                </a:solidFill>
              </a:rPr>
              <a:t>, 6 in product)</a:t>
            </a:r>
            <a:br>
              <a:rPr lang="en-US" sz="1600" b="1"/>
            </a:br>
            <a:br>
              <a:rPr lang="en-US" sz="1600" b="1"/>
            </a:br>
            <a:br>
              <a:rPr lang="en-US" sz="1600" b="1"/>
            </a:br>
            <a:r>
              <a:rPr lang="en-US" sz="1600" b="1">
                <a:solidFill>
                  <a:schemeClr val="tx1"/>
                </a:solidFill>
              </a:rPr>
              <a:t>Upcoming Sites:  40</a:t>
            </a:r>
            <a:endParaRPr lang="en-US" sz="1600">
              <a:solidFill>
                <a:schemeClr val="tx1"/>
              </a:solidFill>
            </a:endParaRPr>
          </a:p>
          <a:p>
            <a:endParaRPr lang="en-US">
              <a:solidFill>
                <a:schemeClr val="tx1"/>
              </a:solidFill>
            </a:endParaRPr>
          </a:p>
          <a:p>
            <a:r>
              <a:rPr lang="en-US" b="1">
                <a:solidFill>
                  <a:schemeClr val="tx1"/>
                </a:solidFill>
              </a:rPr>
              <a:t>Revenue: </a:t>
            </a:r>
            <a:r>
              <a:rPr lang="en-US" sz="1700">
                <a:solidFill>
                  <a:schemeClr val="tx1"/>
                </a:solidFill>
                <a:latin typeface="Aptos"/>
              </a:rPr>
              <a:t>$170,743.05</a:t>
            </a:r>
          </a:p>
          <a:p>
            <a:r>
              <a:rPr lang="en-US" b="1">
                <a:solidFill>
                  <a:schemeClr val="tx1"/>
                </a:solidFill>
              </a:rPr>
              <a:t>ARR - </a:t>
            </a:r>
            <a:r>
              <a:rPr lang="en-US">
                <a:solidFill>
                  <a:schemeClr val="tx1"/>
                </a:solidFill>
                <a:latin typeface="Aptos"/>
              </a:rPr>
              <a:t>$</a:t>
            </a:r>
            <a:r>
              <a:rPr lang="en-US" sz="1700">
                <a:solidFill>
                  <a:schemeClr val="tx1"/>
                </a:solidFill>
                <a:latin typeface="Aptos"/>
              </a:rPr>
              <a:t>6,783.46</a:t>
            </a:r>
            <a:r>
              <a:rPr lang="en-US">
                <a:solidFill>
                  <a:schemeClr val="tx1"/>
                </a:solidFill>
                <a:latin typeface="Aptos"/>
              </a:rPr>
              <a:t> </a:t>
            </a:r>
            <a:r>
              <a:rPr lang="en-US" b="1">
                <a:solidFill>
                  <a:schemeClr val="tx1"/>
                </a:solidFill>
                <a:latin typeface="Aptos"/>
              </a:rPr>
              <a:t>Services </a:t>
            </a:r>
            <a:r>
              <a:rPr lang="en-US">
                <a:solidFill>
                  <a:schemeClr val="tx1"/>
                </a:solidFill>
                <a:latin typeface="Aptos"/>
              </a:rPr>
              <a:t>- $</a:t>
            </a:r>
            <a:r>
              <a:rPr lang="en-US">
                <a:solidFill>
                  <a:schemeClr val="tx1"/>
                </a:solidFill>
              </a:rPr>
              <a:t>32527.77 </a:t>
            </a:r>
            <a:br>
              <a:rPr lang="en-US"/>
            </a:br>
            <a:r>
              <a:rPr lang="en-US" b="1">
                <a:solidFill>
                  <a:schemeClr val="tx1"/>
                </a:solidFill>
              </a:rPr>
              <a:t>Hardware - </a:t>
            </a:r>
            <a:r>
              <a:rPr lang="en-US">
                <a:solidFill>
                  <a:schemeClr val="tx1"/>
                </a:solidFill>
              </a:rPr>
              <a:t>$</a:t>
            </a:r>
            <a:r>
              <a:rPr lang="en-US" sz="1700">
                <a:solidFill>
                  <a:schemeClr val="tx1"/>
                </a:solidFill>
                <a:latin typeface="Aptos"/>
              </a:rPr>
              <a:t>154,687.50</a:t>
            </a:r>
            <a:br>
              <a:rPr lang="en-US" b="1"/>
            </a:br>
            <a:endParaRPr lang="en-US" sz="1400">
              <a:solidFill>
                <a:schemeClr val="tx1"/>
              </a:solidFill>
            </a:endParaRPr>
          </a:p>
          <a:p>
            <a:endParaRPr lang="en-US" b="1">
              <a:solidFill>
                <a:schemeClr val="tx1"/>
              </a:solidFill>
            </a:endParaRPr>
          </a:p>
        </p:txBody>
      </p:sp>
      <p:sp>
        <p:nvSpPr>
          <p:cNvPr id="3" name="Rectangle 2">
            <a:extLst>
              <a:ext uri="{FF2B5EF4-FFF2-40B4-BE49-F238E27FC236}">
                <a16:creationId xmlns:a16="http://schemas.microsoft.com/office/drawing/2014/main" id="{481FF1B5-69EF-55C7-E596-77E5AE9E42A5}"/>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sz="1600">
              <a:solidFill>
                <a:schemeClr val="tx1"/>
              </a:solidFill>
              <a:ea typeface="+mn-lt"/>
              <a:cs typeface="+mn-lt"/>
            </a:endParaRPr>
          </a:p>
        </p:txBody>
      </p:sp>
      <p:sp>
        <p:nvSpPr>
          <p:cNvPr id="4" name="Rectangle 3">
            <a:extLst>
              <a:ext uri="{FF2B5EF4-FFF2-40B4-BE49-F238E27FC236}">
                <a16:creationId xmlns:a16="http://schemas.microsoft.com/office/drawing/2014/main" id="{C3F95A0E-37DC-521A-AAE0-386E7E0DFEDC}"/>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endParaRPr lang="en-US" b="1">
              <a:solidFill>
                <a:schemeClr val="tx1"/>
              </a:solidFill>
            </a:endParaRPr>
          </a:p>
          <a:p>
            <a:pPr marL="342900" indent="-342900">
              <a:buAutoNum type="arabicPeriod"/>
            </a:pPr>
            <a:r>
              <a:rPr lang="en-US" sz="1600">
                <a:solidFill>
                  <a:schemeClr val="tx1"/>
                </a:solidFill>
                <a:ea typeface="+mn-lt"/>
                <a:cs typeface="+mn-lt"/>
              </a:rPr>
              <a:t>Data collection and retraining </a:t>
            </a:r>
            <a:endParaRPr lang="en-US" sz="1600">
              <a:solidFill>
                <a:schemeClr val="tx1"/>
              </a:solidFill>
            </a:endParaRPr>
          </a:p>
          <a:p>
            <a:pPr marL="285750" indent="-285750">
              <a:buFont typeface="Arial"/>
              <a:buChar char="•"/>
            </a:pPr>
            <a:endParaRPr lang="en-US" sz="1600">
              <a:solidFill>
                <a:schemeClr val="tx1"/>
              </a:solidFill>
            </a:endParaRPr>
          </a:p>
          <a:p>
            <a:r>
              <a:rPr lang="en-US" sz="1600">
                <a:solidFill>
                  <a:schemeClr val="tx1"/>
                </a:solidFill>
              </a:rPr>
              <a:t>2.   </a:t>
            </a:r>
            <a:r>
              <a:rPr lang="en-US" sz="1600">
                <a:solidFill>
                  <a:schemeClr val="tx1"/>
                </a:solidFill>
                <a:ea typeface="+mn-lt"/>
                <a:cs typeface="+mn-lt"/>
              </a:rPr>
              <a:t>We shipped 5 Raspberry Pi devices to Homantico on the 28th and an additional 7 devices on the 29th. All 12 devices are expected to be live across the 12 sites by May 5th.</a:t>
            </a:r>
          </a:p>
        </p:txBody>
      </p:sp>
      <p:sp>
        <p:nvSpPr>
          <p:cNvPr id="5" name="Rectangle 4">
            <a:extLst>
              <a:ext uri="{FF2B5EF4-FFF2-40B4-BE49-F238E27FC236}">
                <a16:creationId xmlns:a16="http://schemas.microsoft.com/office/drawing/2014/main" id="{B65E69D5-F022-28FA-D3D9-DFF73C0EBB56}"/>
              </a:ext>
            </a:extLst>
          </p:cNvPr>
          <p:cNvSpPr/>
          <p:nvPr/>
        </p:nvSpPr>
        <p:spPr>
          <a:xfrm>
            <a:off x="337268" y="4934224"/>
            <a:ext cx="5758732" cy="150548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400" b="1">
                <a:solidFill>
                  <a:schemeClr val="tx1"/>
                </a:solidFill>
              </a:rPr>
              <a:t>Schedule for Next Week</a:t>
            </a:r>
            <a:br>
              <a:rPr lang="en-US" sz="1400" b="1"/>
            </a:br>
            <a:br>
              <a:rPr lang="en-US" sz="1400" b="1"/>
            </a:br>
            <a:r>
              <a:rPr lang="en-US" sz="1400" b="1">
                <a:solidFill>
                  <a:schemeClr val="tx1"/>
                </a:solidFill>
                <a:ea typeface="+mn-lt"/>
                <a:cs typeface="+mn-lt"/>
              </a:rPr>
              <a:t>1. </a:t>
            </a:r>
            <a:r>
              <a:rPr lang="en-US" sz="1400">
                <a:solidFill>
                  <a:schemeClr val="tx1"/>
                </a:solidFill>
                <a:ea typeface="+mn-lt"/>
                <a:cs typeface="+mn-lt"/>
              </a:rPr>
              <a:t>Hardware installation and deployment.</a:t>
            </a:r>
            <a:endParaRPr lang="en-US" sz="1400" b="1">
              <a:solidFill>
                <a:schemeClr val="tx1"/>
              </a:solidFill>
              <a:ea typeface="+mn-lt"/>
              <a:cs typeface="+mn-lt"/>
            </a:endParaRPr>
          </a:p>
          <a:p>
            <a:endParaRPr lang="en-US" sz="1400" b="1">
              <a:solidFill>
                <a:schemeClr val="tx1"/>
              </a:solidFill>
            </a:endParaRPr>
          </a:p>
          <a:p>
            <a:r>
              <a:rPr lang="en-US" sz="1400" b="1">
                <a:solidFill>
                  <a:schemeClr val="tx1"/>
                </a:solidFill>
              </a:rPr>
              <a:t>2. Back to Green Plan - </a:t>
            </a:r>
            <a:r>
              <a:rPr lang="en-US" sz="1400">
                <a:solidFill>
                  <a:schemeClr val="tx1"/>
                </a:solidFill>
                <a:ea typeface="+mn-lt"/>
                <a:cs typeface="+mn-lt"/>
              </a:rPr>
              <a:t>Once the sites are set up by May 5th, we can proceed with the deployment and move the project to green.</a:t>
            </a:r>
            <a:endParaRPr lang="en-US">
              <a:solidFill>
                <a:schemeClr val="tx1"/>
              </a:solidFill>
            </a:endParaRPr>
          </a:p>
          <a:p>
            <a:endParaRPr lang="en-US" b="1">
              <a:solidFill>
                <a:schemeClr val="tx1"/>
              </a:solidFill>
            </a:endParaRPr>
          </a:p>
          <a:p>
            <a:pPr marL="342900" indent="-342900">
              <a:buFont typeface="Arial"/>
              <a:buChar char="•"/>
            </a:pPr>
            <a:endParaRPr lang="en-US" b="1">
              <a:solidFill>
                <a:schemeClr val="tx1"/>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C5869D70-8364-BED9-305C-E94FB6127EB6}"/>
              </a:ext>
            </a:extLst>
          </p:cNvPr>
          <p:cNvSpPr txBox="1"/>
          <p:nvPr/>
        </p:nvSpPr>
        <p:spPr>
          <a:xfrm>
            <a:off x="8397931" y="91128"/>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Arial"/>
                <a:cs typeface="Arial"/>
              </a:rPr>
              <a:t>Project Status - 🟠</a:t>
            </a:r>
            <a:br>
              <a:rPr lang="en-US" sz="1400">
                <a:solidFill>
                  <a:srgbClr val="000000"/>
                </a:solidFill>
                <a:latin typeface="Arial"/>
                <a:cs typeface="Arial"/>
              </a:rPr>
            </a:br>
            <a:r>
              <a:rPr lang="en-US" sz="1400">
                <a:solidFill>
                  <a:srgbClr val="000000"/>
                </a:solidFill>
                <a:latin typeface="Arial"/>
                <a:cs typeface="Arial"/>
              </a:rPr>
              <a:t>Customer health - 🟠</a:t>
            </a:r>
            <a:br>
              <a:rPr lang="en-US" sz="1400">
                <a:latin typeface="Arial"/>
                <a:cs typeface="Arial"/>
              </a:rPr>
            </a:br>
            <a:r>
              <a:rPr lang="en-US" sz="1400">
                <a:solidFill>
                  <a:srgbClr val="000000"/>
                </a:solidFill>
                <a:latin typeface="Arial"/>
                <a:cs typeface="Arial"/>
              </a:rPr>
              <a:t>Cloud – On </a:t>
            </a:r>
            <a:r>
              <a:rPr lang="en-US" sz="1400" err="1">
                <a:solidFill>
                  <a:srgbClr val="000000"/>
                </a:solidFill>
                <a:latin typeface="Arial"/>
                <a:cs typeface="Arial"/>
              </a:rPr>
              <a:t>Avathon</a:t>
            </a:r>
            <a:r>
              <a:rPr lang="en-US" sz="1400">
                <a:solidFill>
                  <a:srgbClr val="000000"/>
                </a:solidFill>
                <a:latin typeface="Arial"/>
                <a:cs typeface="Arial"/>
              </a:rPr>
              <a:t> Cloud </a:t>
            </a:r>
            <a:endParaRPr lang="en-US" sz="1400">
              <a:solidFill>
                <a:schemeClr val="accent1"/>
              </a:solidFill>
              <a:latin typeface="Arial"/>
              <a:cs typeface="Arial"/>
            </a:endParaRPr>
          </a:p>
          <a:p>
            <a:endParaRPr lang="en-US" sz="1000">
              <a:solidFill>
                <a:schemeClr val="accent1"/>
              </a:solidFill>
              <a:latin typeface="Arial"/>
              <a:cs typeface="Arial"/>
            </a:endParaRPr>
          </a:p>
          <a:p>
            <a:endParaRPr lang="en-US" sz="1400">
              <a:solidFill>
                <a:schemeClr val="accent1"/>
              </a:solidFill>
              <a:latin typeface="Arial"/>
              <a:cs typeface="Arial"/>
            </a:endParaRPr>
          </a:p>
        </p:txBody>
      </p:sp>
    </p:spTree>
    <p:extLst>
      <p:ext uri="{BB962C8B-B14F-4D97-AF65-F5344CB8AC3E}">
        <p14:creationId xmlns:p14="http://schemas.microsoft.com/office/powerpoint/2010/main" val="2034667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97888-4333-63FB-8AFA-D2D0EE7C662A}"/>
            </a:ext>
          </a:extLst>
        </p:cNvPr>
        <p:cNvGrpSpPr/>
        <p:nvPr/>
      </p:nvGrpSpPr>
      <p:grpSpPr>
        <a:xfrm>
          <a:off x="0" y="0"/>
          <a:ext cx="0" cy="0"/>
          <a:chOff x="0" y="0"/>
          <a:chExt cx="0" cy="0"/>
        </a:xfrm>
      </p:grpSpPr>
      <p:sp>
        <p:nvSpPr>
          <p:cNvPr id="6" name="Google Shape;367;p6">
            <a:extLst>
              <a:ext uri="{FF2B5EF4-FFF2-40B4-BE49-F238E27FC236}">
                <a16:creationId xmlns:a16="http://schemas.microsoft.com/office/drawing/2014/main" id="{19FA95B2-BC0D-ED1F-787A-A684CEC04540}"/>
              </a:ext>
            </a:extLst>
          </p:cNvPr>
          <p:cNvSpPr txBox="1">
            <a:spLocks noGrp="1"/>
          </p:cNvSpPr>
          <p:nvPr>
            <p:ph type="title"/>
          </p:nvPr>
        </p:nvSpPr>
        <p:spPr>
          <a:xfrm>
            <a:off x="337268" y="153621"/>
            <a:ext cx="8361818" cy="640021"/>
          </a:xfrm>
          <a:prstGeom prst="rect">
            <a:avLst/>
          </a:prstGeom>
          <a:noFill/>
          <a:ln>
            <a:noFill/>
          </a:ln>
        </p:spPr>
        <p:txBody>
          <a:bodyPr spcFirstLastPara="1" wrap="square" lIns="91425" tIns="45700" rIns="91425" bIns="45700" anchor="ctr" anchorCtr="0">
            <a:normAutofit/>
          </a:bodyPr>
          <a:lstStyle/>
          <a:p>
            <a:r>
              <a:rPr lang="en-US"/>
              <a:t>TRL                                                                                   </a:t>
            </a:r>
          </a:p>
        </p:txBody>
      </p:sp>
      <p:sp>
        <p:nvSpPr>
          <p:cNvPr id="8" name="Rectangle 7">
            <a:extLst>
              <a:ext uri="{FF2B5EF4-FFF2-40B4-BE49-F238E27FC236}">
                <a16:creationId xmlns:a16="http://schemas.microsoft.com/office/drawing/2014/main" id="{E2B262ED-DB3A-40AF-4635-0F493A030A3A}"/>
              </a:ext>
            </a:extLst>
          </p:cNvPr>
          <p:cNvSpPr/>
          <p:nvPr/>
        </p:nvSpPr>
        <p:spPr>
          <a:xfrm>
            <a:off x="337268" y="901418"/>
            <a:ext cx="5758732" cy="4076693"/>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br>
              <a:rPr lang="en-US" b="1"/>
            </a:br>
            <a:br>
              <a:rPr lang="en-US" b="1"/>
            </a:br>
            <a:r>
              <a:rPr lang="en-US" b="1">
                <a:solidFill>
                  <a:schemeClr val="tx1"/>
                </a:solidFill>
              </a:rPr>
              <a:t>Scope:</a:t>
            </a:r>
          </a:p>
          <a:p>
            <a:r>
              <a:rPr lang="en-US" sz="1600">
                <a:solidFill>
                  <a:schemeClr val="tx1"/>
                </a:solidFill>
              </a:rPr>
              <a:t>Expecting to run the solution on 150 cameras.</a:t>
            </a:r>
            <a:br>
              <a:rPr lang="en-US" sz="1600"/>
            </a:br>
            <a:br>
              <a:rPr lang="en-US" sz="1600"/>
            </a:br>
            <a:r>
              <a:rPr lang="en-US" sz="1600" b="1">
                <a:solidFill>
                  <a:schemeClr val="tx1"/>
                </a:solidFill>
              </a:rPr>
              <a:t>Current Status:</a:t>
            </a:r>
            <a:r>
              <a:rPr lang="en-US" sz="1600">
                <a:solidFill>
                  <a:schemeClr val="tx1"/>
                </a:solidFill>
              </a:rPr>
              <a:t> The solution is currently running on 25 cameras having 7 use cases.</a:t>
            </a:r>
          </a:p>
          <a:p>
            <a:endParaRPr lang="en-US" sz="1600">
              <a:solidFill>
                <a:schemeClr val="tx1"/>
              </a:solidFill>
            </a:endParaRPr>
          </a:p>
          <a:p>
            <a:r>
              <a:rPr lang="en-US" sz="1400" b="1">
                <a:solidFill>
                  <a:schemeClr val="tx1"/>
                </a:solidFill>
              </a:rPr>
              <a:t>Product Use case</a:t>
            </a:r>
            <a:r>
              <a:rPr lang="en-US" sz="1600">
                <a:solidFill>
                  <a:schemeClr val="tx1"/>
                </a:solidFill>
              </a:rPr>
              <a:t>: 5</a:t>
            </a:r>
          </a:p>
          <a:p>
            <a:r>
              <a:rPr lang="en-US" sz="1400" b="1" err="1">
                <a:solidFill>
                  <a:schemeClr val="tx1"/>
                </a:solidFill>
              </a:rPr>
              <a:t>Customised</a:t>
            </a:r>
            <a:r>
              <a:rPr lang="en-US" sz="1400" b="1">
                <a:solidFill>
                  <a:schemeClr val="tx1"/>
                </a:solidFill>
              </a:rPr>
              <a:t> Use case:</a:t>
            </a:r>
            <a:r>
              <a:rPr lang="en-US" sz="1600">
                <a:solidFill>
                  <a:schemeClr val="tx1"/>
                </a:solidFill>
              </a:rPr>
              <a:t> 2</a:t>
            </a:r>
          </a:p>
          <a:p>
            <a:r>
              <a:rPr lang="en-US" b="1"/>
              <a:t>T</a:t>
            </a:r>
          </a:p>
          <a:p>
            <a:r>
              <a:rPr lang="en-US" b="1">
                <a:solidFill>
                  <a:schemeClr val="tx1"/>
                </a:solidFill>
                <a:latin typeface="Aptos"/>
              </a:rPr>
              <a:t>Renewal Update: </a:t>
            </a:r>
            <a:br>
              <a:rPr lang="en-US" b="1">
                <a:latin typeface="Aptos"/>
              </a:rPr>
            </a:br>
            <a:r>
              <a:rPr lang="en-US" b="1">
                <a:solidFill>
                  <a:schemeClr val="tx1"/>
                </a:solidFill>
                <a:latin typeface="Aptos"/>
              </a:rPr>
              <a:t> </a:t>
            </a:r>
            <a:r>
              <a:rPr lang="en-US">
                <a:solidFill>
                  <a:schemeClr val="tx1"/>
                </a:solidFill>
                <a:latin typeface="Aptos"/>
              </a:rPr>
              <a:t>The client has confirmed they will proceed with the renewal by the 15th of May, 2025.</a:t>
            </a:r>
            <a:endParaRPr lang="en-US">
              <a:solidFill>
                <a:schemeClr val="tx1"/>
              </a:solidFill>
            </a:endParaRPr>
          </a:p>
          <a:p>
            <a:endParaRPr lang="en-US"/>
          </a:p>
        </p:txBody>
      </p:sp>
      <p:sp>
        <p:nvSpPr>
          <p:cNvPr id="10" name="Rectangle 9">
            <a:extLst>
              <a:ext uri="{FF2B5EF4-FFF2-40B4-BE49-F238E27FC236}">
                <a16:creationId xmlns:a16="http://schemas.microsoft.com/office/drawing/2014/main" id="{C1D0C3FA-ACE6-3271-1ED9-F423D5665C0E}"/>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pPr marL="342900" indent="-342900">
              <a:buAutoNum type="arabicPeriod"/>
            </a:pPr>
            <a:endParaRPr lang="en-US" b="1">
              <a:solidFill>
                <a:schemeClr val="tx1"/>
              </a:solidFill>
            </a:endParaRPr>
          </a:p>
        </p:txBody>
      </p:sp>
      <p:sp>
        <p:nvSpPr>
          <p:cNvPr id="12" name="Rectangle 11">
            <a:extLst>
              <a:ext uri="{FF2B5EF4-FFF2-40B4-BE49-F238E27FC236}">
                <a16:creationId xmlns:a16="http://schemas.microsoft.com/office/drawing/2014/main" id="{B2F26934-FD20-61E7-6564-DD3FA6668306}"/>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p>
          <a:p>
            <a:pPr marL="342900" indent="-342900">
              <a:buAutoNum type="arabicPeriod"/>
            </a:pPr>
            <a:endParaRPr lang="en-US" b="1">
              <a:solidFill>
                <a:schemeClr val="tx1"/>
              </a:solidFill>
            </a:endParaRPr>
          </a:p>
          <a:p>
            <a:r>
              <a:rPr lang="en-US" sz="1600">
                <a:solidFill>
                  <a:schemeClr val="tx1"/>
                </a:solidFill>
              </a:rPr>
              <a:t>Follow up on the renewal plan with the client.</a:t>
            </a:r>
          </a:p>
        </p:txBody>
      </p:sp>
      <p:sp>
        <p:nvSpPr>
          <p:cNvPr id="14" name="Rectangle 13">
            <a:extLst>
              <a:ext uri="{FF2B5EF4-FFF2-40B4-BE49-F238E27FC236}">
                <a16:creationId xmlns:a16="http://schemas.microsoft.com/office/drawing/2014/main" id="{05CC88ED-9909-92CB-B8AA-5F568CEACC0D}"/>
              </a:ext>
            </a:extLst>
          </p:cNvPr>
          <p:cNvSpPr/>
          <p:nvPr/>
        </p:nvSpPr>
        <p:spPr>
          <a:xfrm>
            <a:off x="337268" y="5124724"/>
            <a:ext cx="5758732" cy="131498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700" b="1">
                <a:solidFill>
                  <a:schemeClr val="tx1"/>
                </a:solidFill>
              </a:rPr>
              <a:t>Schedule for Next Week</a:t>
            </a:r>
            <a:br>
              <a:rPr lang="en-US" sz="1700" b="1"/>
            </a:br>
            <a:r>
              <a:rPr lang="en-US" sz="1700" b="1">
                <a:solidFill>
                  <a:schemeClr val="tx1"/>
                </a:solidFill>
              </a:rPr>
              <a:t>Back to Green Plan - </a:t>
            </a:r>
            <a:r>
              <a:rPr lang="en-US" sz="1700">
                <a:solidFill>
                  <a:schemeClr val="tx1"/>
                </a:solidFill>
                <a:ea typeface="+mn-lt"/>
                <a:cs typeface="+mn-lt"/>
              </a:rPr>
              <a:t>The client has confirmed they will proceed with the renewal by May 15th, 2025. Once we receive this confirmation, the project will move to green.</a:t>
            </a:r>
            <a:br>
              <a:rPr lang="en-US" b="1"/>
            </a:br>
            <a:endParaRPr lang="en-US" b="1"/>
          </a:p>
          <a:p>
            <a:r>
              <a:rPr lang="en-US" b="1"/>
              <a:t>2.</a:t>
            </a:r>
            <a:br>
              <a:rPr lang="en-US" b="1"/>
            </a:br>
            <a:endParaRPr lang="en-US" b="1">
              <a:solidFill>
                <a:schemeClr val="tx1"/>
              </a:solidFill>
            </a:endParaRPr>
          </a:p>
          <a:p>
            <a:pPr marL="342900" indent="-342900">
              <a:buAutoNum type="arabicPeriod"/>
            </a:pPr>
            <a:endParaRPr lang="en-US" b="1">
              <a:solidFill>
                <a:schemeClr val="tx1"/>
              </a:solidFill>
            </a:endParaRPr>
          </a:p>
          <a:p>
            <a:pPr marL="342900" indent="-342900">
              <a:buAutoNum type="arabicPeriod"/>
            </a:pPr>
            <a:endParaRPr lang="en-US" b="1">
              <a:solidFill>
                <a:schemeClr val="tx1"/>
              </a:solidFill>
            </a:endParaRPr>
          </a:p>
        </p:txBody>
      </p:sp>
      <p:sp>
        <p:nvSpPr>
          <p:cNvPr id="4" name="TextBox 3">
            <a:extLst>
              <a:ext uri="{FF2B5EF4-FFF2-40B4-BE49-F238E27FC236}">
                <a16:creationId xmlns:a16="http://schemas.microsoft.com/office/drawing/2014/main" id="{91C0B60C-CEBB-ADD8-C7AD-A690C7F4B5E2}"/>
              </a:ext>
            </a:extLst>
          </p:cNvPr>
          <p:cNvSpPr txBox="1"/>
          <p:nvPr/>
        </p:nvSpPr>
        <p:spPr>
          <a:xfrm>
            <a:off x="8397931" y="91128"/>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000000"/>
                </a:solidFill>
                <a:latin typeface="Arial"/>
                <a:cs typeface="Arial"/>
              </a:rPr>
              <a:t>Project Status - 🟠</a:t>
            </a:r>
            <a:br>
              <a:rPr lang="en-US" sz="1400">
                <a:solidFill>
                  <a:srgbClr val="000000"/>
                </a:solidFill>
                <a:latin typeface="Arial"/>
                <a:cs typeface="Arial"/>
              </a:rPr>
            </a:br>
            <a:r>
              <a:rPr lang="en-US" sz="1400">
                <a:solidFill>
                  <a:srgbClr val="000000"/>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rgbClr val="000000"/>
                </a:solidFill>
                <a:latin typeface="Arial"/>
                <a:cs typeface="Arial"/>
              </a:rPr>
              <a:t>Cloud – On Prem Cloud </a:t>
            </a:r>
            <a:endParaRPr lang="en-US" sz="1400">
              <a:solidFill>
                <a:schemeClr val="accent1"/>
              </a:solidFill>
              <a:latin typeface="Arial"/>
              <a:cs typeface="Arial"/>
            </a:endParaRPr>
          </a:p>
          <a:p>
            <a:endParaRPr lang="en-US" sz="1000">
              <a:solidFill>
                <a:schemeClr val="accent1"/>
              </a:solidFill>
              <a:latin typeface="Arial"/>
              <a:cs typeface="Arial"/>
            </a:endParaRPr>
          </a:p>
          <a:p>
            <a:endParaRPr lang="en-US" sz="1400">
              <a:solidFill>
                <a:schemeClr val="accent1"/>
              </a:solidFill>
              <a:latin typeface="Arial"/>
              <a:cs typeface="Arial"/>
            </a:endParaRPr>
          </a:p>
        </p:txBody>
      </p:sp>
    </p:spTree>
    <p:extLst>
      <p:ext uri="{BB962C8B-B14F-4D97-AF65-F5344CB8AC3E}">
        <p14:creationId xmlns:p14="http://schemas.microsoft.com/office/powerpoint/2010/main" val="128789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DDBEB8-D82E-BA32-314E-532944E61CF8}"/>
            </a:ext>
          </a:extLst>
        </p:cNvPr>
        <p:cNvGrpSpPr/>
        <p:nvPr/>
      </p:nvGrpSpPr>
      <p:grpSpPr>
        <a:xfrm>
          <a:off x="0" y="0"/>
          <a:ext cx="0" cy="0"/>
          <a:chOff x="0" y="0"/>
          <a:chExt cx="0" cy="0"/>
        </a:xfrm>
      </p:grpSpPr>
      <p:sp>
        <p:nvSpPr>
          <p:cNvPr id="6" name="Google Shape;367;p6">
            <a:extLst>
              <a:ext uri="{FF2B5EF4-FFF2-40B4-BE49-F238E27FC236}">
                <a16:creationId xmlns:a16="http://schemas.microsoft.com/office/drawing/2014/main" id="{2BF250B9-DB5A-72FE-6AD8-8129D1C31F25}"/>
              </a:ext>
            </a:extLst>
          </p:cNvPr>
          <p:cNvSpPr txBox="1">
            <a:spLocks noGrp="1"/>
          </p:cNvSpPr>
          <p:nvPr>
            <p:ph type="title"/>
          </p:nvPr>
        </p:nvSpPr>
        <p:spPr>
          <a:xfrm>
            <a:off x="337268" y="153621"/>
            <a:ext cx="10803782" cy="644477"/>
          </a:xfrm>
          <a:prstGeom prst="rect">
            <a:avLst/>
          </a:prstGeom>
          <a:noFill/>
          <a:ln>
            <a:noFill/>
          </a:ln>
        </p:spPr>
        <p:txBody>
          <a:bodyPr spcFirstLastPara="1" wrap="square" lIns="91425" tIns="45700" rIns="91425" bIns="45700" anchor="ctr" anchorCtr="0">
            <a:normAutofit/>
          </a:bodyPr>
          <a:lstStyle/>
          <a:p>
            <a:r>
              <a:rPr lang="en-US"/>
              <a:t>L &amp; T</a:t>
            </a:r>
          </a:p>
        </p:txBody>
      </p:sp>
      <p:sp>
        <p:nvSpPr>
          <p:cNvPr id="8" name="Rectangle 7">
            <a:extLst>
              <a:ext uri="{FF2B5EF4-FFF2-40B4-BE49-F238E27FC236}">
                <a16:creationId xmlns:a16="http://schemas.microsoft.com/office/drawing/2014/main" id="{F1AEBC51-58CA-DB5D-B44F-D1E8B7E1B2B7}"/>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p>
          <a:p>
            <a:pPr marL="342900" indent="-342900">
              <a:buAutoNum type="arabicPeriod"/>
            </a:pPr>
            <a:r>
              <a:rPr lang="en-US" b="1">
                <a:solidFill>
                  <a:schemeClr val="tx1"/>
                </a:solidFill>
              </a:rPr>
              <a:t>Deployment of VAIA at  1000 cameras</a:t>
            </a:r>
            <a:endParaRPr lang="en-US">
              <a:solidFill>
                <a:schemeClr val="tx1"/>
              </a:solidFill>
            </a:endParaRPr>
          </a:p>
          <a:p>
            <a:pPr marL="342900" indent="-342900">
              <a:buAutoNum type="arabicPeriod"/>
            </a:pPr>
            <a:r>
              <a:rPr lang="en-US" b="1">
                <a:solidFill>
                  <a:schemeClr val="tx1"/>
                </a:solidFill>
              </a:rPr>
              <a:t>Implementation date – Jul 25</a:t>
            </a:r>
            <a:endParaRPr lang="en-US">
              <a:solidFill>
                <a:schemeClr val="tx1"/>
              </a:solidFill>
            </a:endParaRPr>
          </a:p>
          <a:p>
            <a:endParaRPr lang="en-US" b="1">
              <a:solidFill>
                <a:schemeClr val="tx1"/>
              </a:solidFill>
            </a:endParaRPr>
          </a:p>
          <a:p>
            <a:r>
              <a:rPr lang="en-US" b="1" err="1">
                <a:solidFill>
                  <a:schemeClr val="tx1"/>
                </a:solidFill>
              </a:rPr>
              <a:t>Arr</a:t>
            </a:r>
            <a:r>
              <a:rPr lang="en-US" b="1">
                <a:solidFill>
                  <a:schemeClr val="tx1"/>
                </a:solidFill>
              </a:rPr>
              <a:t> Revenue- ( </a:t>
            </a:r>
            <a:r>
              <a:rPr lang="en-US">
                <a:solidFill>
                  <a:schemeClr val="tx1"/>
                </a:solidFill>
              </a:rPr>
              <a:t>$115,664)</a:t>
            </a:r>
            <a:endParaRPr lang="en-US" b="1">
              <a:solidFill>
                <a:schemeClr val="tx1"/>
              </a:solidFill>
            </a:endParaRPr>
          </a:p>
          <a:p>
            <a:r>
              <a:rPr lang="en-US" b="1">
                <a:solidFill>
                  <a:schemeClr val="tx1"/>
                </a:solidFill>
              </a:rPr>
              <a:t>Total </a:t>
            </a:r>
            <a:r>
              <a:rPr lang="en-US" b="1" err="1">
                <a:solidFill>
                  <a:schemeClr val="tx1"/>
                </a:solidFill>
              </a:rPr>
              <a:t>Usecases</a:t>
            </a:r>
            <a:r>
              <a:rPr lang="en-US" b="1">
                <a:solidFill>
                  <a:schemeClr val="tx1"/>
                </a:solidFill>
              </a:rPr>
              <a:t> – 24</a:t>
            </a:r>
            <a:br>
              <a:rPr lang="en-US" b="1"/>
            </a:br>
            <a:r>
              <a:rPr lang="en-US" b="1">
                <a:solidFill>
                  <a:schemeClr val="tx1"/>
                </a:solidFill>
              </a:rPr>
              <a:t>Available in product – 15</a:t>
            </a:r>
            <a:endParaRPr lang="en-US">
              <a:solidFill>
                <a:schemeClr val="tx1"/>
              </a:solidFill>
            </a:endParaRPr>
          </a:p>
          <a:p>
            <a:r>
              <a:rPr lang="en-US" b="1">
                <a:solidFill>
                  <a:schemeClr val="tx1"/>
                </a:solidFill>
              </a:rPr>
              <a:t>Custome use case - 8</a:t>
            </a:r>
            <a:endParaRPr lang="en-US">
              <a:solidFill>
                <a:schemeClr val="tx1"/>
              </a:solidFill>
            </a:endParaRPr>
          </a:p>
        </p:txBody>
      </p:sp>
      <p:sp>
        <p:nvSpPr>
          <p:cNvPr id="10" name="Rectangle 9">
            <a:extLst>
              <a:ext uri="{FF2B5EF4-FFF2-40B4-BE49-F238E27FC236}">
                <a16:creationId xmlns:a16="http://schemas.microsoft.com/office/drawing/2014/main" id="{82DE82E9-2FB3-C30D-5CCD-C8A55A910319}"/>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pPr marL="342900" indent="-342900">
              <a:buAutoNum type="arabicPeriod"/>
            </a:pPr>
            <a:r>
              <a:rPr lang="en-US" b="1">
                <a:solidFill>
                  <a:schemeClr val="tx1"/>
                </a:solidFill>
              </a:rPr>
              <a:t>They are 8 </a:t>
            </a:r>
            <a:r>
              <a:rPr lang="en-US" b="1" err="1">
                <a:solidFill>
                  <a:schemeClr val="tx1"/>
                </a:solidFill>
              </a:rPr>
              <a:t>usecases</a:t>
            </a:r>
            <a:r>
              <a:rPr lang="en-US" b="1">
                <a:solidFill>
                  <a:schemeClr val="tx1"/>
                </a:solidFill>
              </a:rPr>
              <a:t>  which are not ready , under discussion with product team , meanwhile we have asked customer to provide simulation videos and more data for model training.</a:t>
            </a:r>
          </a:p>
          <a:p>
            <a:pPr marL="342900" indent="-342900">
              <a:buAutoNum type="arabicPeriod"/>
            </a:pPr>
            <a:r>
              <a:rPr lang="en-US" b="1">
                <a:solidFill>
                  <a:schemeClr val="tx1"/>
                </a:solidFill>
              </a:rPr>
              <a:t>Dependencies is on customer to provide clarification on </a:t>
            </a:r>
            <a:r>
              <a:rPr lang="en-US" b="1" err="1">
                <a:solidFill>
                  <a:schemeClr val="tx1"/>
                </a:solidFill>
              </a:rPr>
              <a:t>usecases</a:t>
            </a:r>
            <a:r>
              <a:rPr lang="en-US" b="1">
                <a:solidFill>
                  <a:schemeClr val="tx1"/>
                </a:solidFill>
              </a:rPr>
              <a:t> hence we have setup call on Friday with customer and Prod team</a:t>
            </a:r>
          </a:p>
          <a:p>
            <a:pPr marL="342900" indent="-342900">
              <a:buAutoNum type="arabicPeriod"/>
            </a:pPr>
            <a:endParaRPr lang="en-US" b="1">
              <a:solidFill>
                <a:schemeClr val="tx1"/>
              </a:solidFill>
            </a:endParaRPr>
          </a:p>
        </p:txBody>
      </p:sp>
      <p:sp>
        <p:nvSpPr>
          <p:cNvPr id="12" name="Rectangle 11">
            <a:extLst>
              <a:ext uri="{FF2B5EF4-FFF2-40B4-BE49-F238E27FC236}">
                <a16:creationId xmlns:a16="http://schemas.microsoft.com/office/drawing/2014/main" id="{572B9E44-C90C-38ED-E499-7FDB94A9BD77}"/>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p>
          <a:p>
            <a:pPr marL="342900" indent="-342900">
              <a:buAutoNum type="arabicPeriod"/>
            </a:pPr>
            <a:r>
              <a:rPr lang="en-US" b="1">
                <a:solidFill>
                  <a:schemeClr val="tx1"/>
                </a:solidFill>
              </a:rPr>
              <a:t>43 cameras Deployment </a:t>
            </a:r>
            <a:r>
              <a:rPr lang="en-US" b="1">
                <a:solidFill>
                  <a:schemeClr val="tx1"/>
                </a:solidFill>
                <a:ea typeface="+mn-lt"/>
                <a:cs typeface="+mn-lt"/>
              </a:rPr>
              <a:t>is completed.</a:t>
            </a:r>
            <a:endParaRPr lang="en-US">
              <a:solidFill>
                <a:schemeClr val="tx1"/>
              </a:solidFill>
            </a:endParaRPr>
          </a:p>
          <a:p>
            <a:pPr marL="342900" indent="-342900">
              <a:buAutoNum type="arabicPeriod"/>
            </a:pPr>
            <a:r>
              <a:rPr lang="en-US" b="1">
                <a:solidFill>
                  <a:schemeClr val="tx1"/>
                </a:solidFill>
              </a:rPr>
              <a:t>Mapping use cases against existing cameras.</a:t>
            </a:r>
            <a:endParaRPr lang="en-US">
              <a:solidFill>
                <a:schemeClr val="tx1"/>
              </a:solidFill>
            </a:endParaRPr>
          </a:p>
          <a:p>
            <a:pPr marL="342900" indent="-342900">
              <a:buAutoNum type="arabicPeriod"/>
            </a:pPr>
            <a:r>
              <a:rPr lang="en-US" b="1">
                <a:solidFill>
                  <a:schemeClr val="tx1"/>
                </a:solidFill>
              </a:rPr>
              <a:t>Demo session completed for the user.</a:t>
            </a:r>
          </a:p>
          <a:p>
            <a:pPr marL="342900" indent="-342900">
              <a:buAutoNum type="arabicPeriod"/>
            </a:pPr>
            <a:endParaRPr lang="en-US" sz="1400">
              <a:solidFill>
                <a:srgbClr val="FFFF00"/>
              </a:solidFill>
              <a:latin typeface="Arial"/>
              <a:cs typeface="Arial"/>
            </a:endParaRPr>
          </a:p>
          <a:p>
            <a:endParaRPr lang="en-US" b="1">
              <a:solidFill>
                <a:schemeClr val="tx1"/>
              </a:solidFill>
            </a:endParaRPr>
          </a:p>
        </p:txBody>
      </p:sp>
      <p:sp>
        <p:nvSpPr>
          <p:cNvPr id="14" name="Rectangle 13">
            <a:extLst>
              <a:ext uri="{FF2B5EF4-FFF2-40B4-BE49-F238E27FC236}">
                <a16:creationId xmlns:a16="http://schemas.microsoft.com/office/drawing/2014/main" id="{02AB49C4-4528-1A0F-9524-90682C1C8F9F}"/>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r>
              <a:rPr lang="en-US" b="1">
                <a:solidFill>
                  <a:schemeClr val="tx1"/>
                </a:solidFill>
              </a:rPr>
              <a:t>1.</a:t>
            </a:r>
            <a:r>
              <a:rPr lang="en-US" sz="1600" b="1">
                <a:solidFill>
                  <a:schemeClr val="tx1"/>
                </a:solidFill>
              </a:rPr>
              <a:t>Planning to complete the deployment of–40 more cameras</a:t>
            </a:r>
            <a:endParaRPr lang="en-US" sz="1600">
              <a:solidFill>
                <a:schemeClr val="tx1"/>
              </a:solidFill>
            </a:endParaRPr>
          </a:p>
          <a:p>
            <a:r>
              <a:rPr lang="en-US" sz="1600" b="1">
                <a:solidFill>
                  <a:schemeClr val="tx1"/>
                </a:solidFill>
              </a:rPr>
              <a:t>2.Making  changes in dashboard as per the customer requirement.</a:t>
            </a:r>
            <a:endParaRPr lang="en-US" sz="1600">
              <a:solidFill>
                <a:schemeClr val="tx1"/>
              </a:solidFill>
            </a:endParaRPr>
          </a:p>
          <a:p>
            <a:r>
              <a:rPr lang="en-US" sz="1600" b="1">
                <a:solidFill>
                  <a:schemeClr val="tx1"/>
                </a:solidFill>
              </a:rPr>
              <a:t>3.Awaiting for customer to provide details of </a:t>
            </a:r>
            <a:r>
              <a:rPr lang="en-US" sz="1600" b="1" err="1">
                <a:solidFill>
                  <a:schemeClr val="tx1"/>
                </a:solidFill>
              </a:rPr>
              <a:t>usecase</a:t>
            </a:r>
            <a:r>
              <a:rPr lang="en-US" sz="1600" b="1">
                <a:solidFill>
                  <a:schemeClr val="tx1"/>
                </a:solidFill>
              </a:rPr>
              <a:t> mapping against camera-wise .</a:t>
            </a:r>
          </a:p>
          <a:p>
            <a:r>
              <a:rPr lang="en-US" sz="1600" b="1">
                <a:solidFill>
                  <a:schemeClr val="tx1"/>
                </a:solidFill>
              </a:rPr>
              <a:t>4.</a:t>
            </a:r>
            <a:r>
              <a:rPr lang="en-US" sz="1600">
                <a:solidFill>
                  <a:schemeClr val="tx1"/>
                </a:solidFill>
              </a:rPr>
              <a:t> </a:t>
            </a:r>
            <a:r>
              <a:rPr lang="en-US" sz="1600" b="1">
                <a:solidFill>
                  <a:schemeClr val="tx1"/>
                </a:solidFill>
                <a:ea typeface="+mn-lt"/>
                <a:cs typeface="+mn-lt"/>
              </a:rPr>
              <a:t>The rollout plan has already been finalized and shared with L&amp;T. We are currently awaiting their approval</a:t>
            </a:r>
            <a:endParaRPr lang="en-US" sz="1600" b="1">
              <a:solidFill>
                <a:schemeClr val="tx1"/>
              </a:solidFill>
            </a:endParaRPr>
          </a:p>
          <a:p>
            <a:endParaRPr lang="en-US" b="1">
              <a:solidFill>
                <a:schemeClr val="tx1"/>
              </a:solidFill>
              <a:ea typeface="+mn-lt"/>
              <a:cs typeface="+mn-lt"/>
            </a:endParaRPr>
          </a:p>
          <a:p>
            <a:pPr marL="342900" indent="-342900">
              <a:buAutoNum type="arabicPeriod"/>
            </a:pPr>
            <a:endParaRPr lang="en-US" b="1">
              <a:solidFill>
                <a:schemeClr val="tx1"/>
              </a:solidFill>
            </a:endParaRPr>
          </a:p>
        </p:txBody>
      </p:sp>
      <p:sp>
        <p:nvSpPr>
          <p:cNvPr id="4" name="TextBox 3">
            <a:extLst>
              <a:ext uri="{FF2B5EF4-FFF2-40B4-BE49-F238E27FC236}">
                <a16:creationId xmlns:a16="http://schemas.microsoft.com/office/drawing/2014/main" id="{E509B7C1-A2E7-0817-767E-AD0BBCD1249A}"/>
              </a:ext>
            </a:extLst>
          </p:cNvPr>
          <p:cNvSpPr txBox="1"/>
          <p:nvPr/>
        </p:nvSpPr>
        <p:spPr>
          <a:xfrm>
            <a:off x="8322177" y="117864"/>
            <a:ext cx="2818954" cy="8965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a:t>
            </a:r>
            <a:r>
              <a:rPr lang="en-US" sz="1400" b="1">
                <a:solidFill>
                  <a:srgbClr val="1F1F1F"/>
                </a:solidFill>
                <a:latin typeface="Arial"/>
                <a:cs typeface="Arial"/>
              </a:rPr>
              <a:t>🟢</a:t>
            </a:r>
            <a:r>
              <a:rPr lang="en-US" sz="1400">
                <a:solidFill>
                  <a:schemeClr val="accent1"/>
                </a:solidFill>
                <a:latin typeface="Arial"/>
                <a:cs typeface="Arial"/>
              </a:rPr>
              <a:t>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Hosting–</a:t>
            </a:r>
            <a:r>
              <a:rPr lang="en-US" sz="1400">
                <a:solidFill>
                  <a:srgbClr val="000000"/>
                </a:solidFill>
                <a:latin typeface="Arial"/>
                <a:cs typeface="Arial"/>
              </a:rPr>
              <a:t>On Prem  ( L&amp;T 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3488510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8A6F3-69D8-ED1E-2110-D34D795FA48C}"/>
              </a:ext>
            </a:extLst>
          </p:cNvPr>
          <p:cNvSpPr>
            <a:spLocks noGrp="1"/>
          </p:cNvSpPr>
          <p:nvPr>
            <p:ph type="title"/>
          </p:nvPr>
        </p:nvSpPr>
        <p:spPr>
          <a:xfrm>
            <a:off x="332565" y="267677"/>
            <a:ext cx="10515600" cy="511606"/>
          </a:xfrm>
        </p:spPr>
        <p:txBody>
          <a:bodyPr>
            <a:normAutofit/>
          </a:bodyPr>
          <a:lstStyle/>
          <a:p>
            <a:r>
              <a:rPr lang="en-GB"/>
              <a:t>L&amp;T Project Plan</a:t>
            </a:r>
          </a:p>
        </p:txBody>
      </p:sp>
      <p:pic>
        <p:nvPicPr>
          <p:cNvPr id="3" name="Picture 2" descr="A screenshot of a computer&#10;&#10;AI-generated content may be incorrect.">
            <a:extLst>
              <a:ext uri="{FF2B5EF4-FFF2-40B4-BE49-F238E27FC236}">
                <a16:creationId xmlns:a16="http://schemas.microsoft.com/office/drawing/2014/main" id="{BCA1AD0F-8A99-9176-8797-8AE9E257E74C}"/>
              </a:ext>
            </a:extLst>
          </p:cNvPr>
          <p:cNvPicPr>
            <a:picLocks noChangeAspect="1"/>
          </p:cNvPicPr>
          <p:nvPr/>
        </p:nvPicPr>
        <p:blipFill>
          <a:blip r:embed="rId2"/>
          <a:stretch>
            <a:fillRect/>
          </a:stretch>
        </p:blipFill>
        <p:spPr>
          <a:xfrm>
            <a:off x="470993" y="697675"/>
            <a:ext cx="11121364" cy="5591299"/>
          </a:xfrm>
          <a:prstGeom prst="rect">
            <a:avLst/>
          </a:prstGeom>
        </p:spPr>
      </p:pic>
    </p:spTree>
    <p:extLst>
      <p:ext uri="{BB962C8B-B14F-4D97-AF65-F5344CB8AC3E}">
        <p14:creationId xmlns:p14="http://schemas.microsoft.com/office/powerpoint/2010/main" val="1065090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12EA3163-EF5D-4F0B-D6C7-B69440B67132}"/>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72523C0A-60BF-0FF5-BA9B-D59D3ADCC679}"/>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b="1">
                <a:latin typeface="Calibri" panose="020F0502020204030204" pitchFamily="34" charset="0"/>
                <a:ea typeface="Calibri" panose="020F0502020204030204" pitchFamily="34" charset="0"/>
                <a:cs typeface="Calibri" panose="020F0502020204030204" pitchFamily="34" charset="0"/>
                <a:sym typeface="Calibri"/>
              </a:rPr>
              <a:t>Agenda </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D0D7A1FC-2E40-F2C7-3520-05AF20B03241}"/>
              </a:ext>
            </a:extLst>
          </p:cNvPr>
          <p:cNvSpPr txBox="1"/>
          <p:nvPr/>
        </p:nvSpPr>
        <p:spPr bwMode="gray">
          <a:xfrm>
            <a:off x="337268" y="803847"/>
            <a:ext cx="7625295" cy="6463308"/>
          </a:xfrm>
          <a:prstGeom prst="rect">
            <a:avLst/>
          </a:prstGeom>
          <a:noFill/>
        </p:spPr>
        <p:txBody>
          <a:bodyPr wrap="square" lIns="0" tIns="0" rIns="0" bIns="0" rtlCol="0" anchor="t">
            <a:spAutoFit/>
          </a:bodyPr>
          <a:lstStyle/>
          <a:p>
            <a:pPr algn="l" fontAlgn="base"/>
            <a:endParaRPr lang="en-GB" b="1">
              <a:solidFill>
                <a:srgbClr val="000000"/>
              </a:solidFill>
              <a:latin typeface="Aptos" panose="020B0004020202020204" pitchFamily="34" charset="0"/>
            </a:endParaRPr>
          </a:p>
          <a:p>
            <a:pPr marL="171450" indent="-171450" algn="l" fontAlgn="base">
              <a:buFont typeface="Arial" panose="020B0604020202020204" pitchFamily="34" charset="0"/>
              <a:buChar char="•"/>
            </a:pPr>
            <a:r>
              <a:rPr lang="en-GB">
                <a:solidFill>
                  <a:srgbClr val="000000"/>
                </a:solidFill>
                <a:latin typeface="Aptos" panose="020B0004020202020204" pitchFamily="34" charset="0"/>
              </a:rPr>
              <a:t>Review Management Summary Level for all active projects (chart)</a:t>
            </a:r>
          </a:p>
          <a:p>
            <a:pPr algn="l" fontAlgn="base"/>
            <a:endParaRPr lang="en-GB">
              <a:solidFill>
                <a:srgbClr val="000000"/>
              </a:solidFill>
              <a:latin typeface="Aptos" panose="020B0004020202020204" pitchFamily="34" charset="0"/>
            </a:endParaRPr>
          </a:p>
          <a:p>
            <a:pPr marL="171450" indent="-171450" algn="l" fontAlgn="base">
              <a:buFont typeface="Arial" panose="020B0604020202020204" pitchFamily="34" charset="0"/>
              <a:buChar char="•"/>
            </a:pPr>
            <a:r>
              <a:rPr lang="en-GB">
                <a:solidFill>
                  <a:srgbClr val="000000"/>
                </a:solidFill>
                <a:latin typeface="Aptos"/>
              </a:rPr>
              <a:t>Review One Pagers, Project &amp; Deployment Timelines and Back to Green plans for Red and Amber Status Projects</a:t>
            </a:r>
          </a:p>
          <a:p>
            <a:pPr algn="l" fontAlgn="base"/>
            <a:endParaRPr lang="en-GB">
              <a:solidFill>
                <a:srgbClr val="000000"/>
              </a:solidFill>
              <a:latin typeface="Aptos"/>
            </a:endParaRPr>
          </a:p>
          <a:p>
            <a:pPr marL="628650" lvl="1" indent="-171450" fontAlgn="base">
              <a:buFont typeface="Arial" panose="020B0604020202020204" pitchFamily="34" charset="0"/>
              <a:buChar char="•"/>
            </a:pPr>
            <a:r>
              <a:rPr lang="en-GB">
                <a:solidFill>
                  <a:srgbClr val="000000"/>
                </a:solidFill>
                <a:latin typeface="Aptos"/>
              </a:rPr>
              <a:t>Note One pager to include split on Use Cases Customer/Product</a:t>
            </a:r>
          </a:p>
          <a:p>
            <a:pPr marL="628650" lvl="1" indent="-171450" fontAlgn="base">
              <a:buFont typeface="Arial" panose="020B0604020202020204" pitchFamily="34" charset="0"/>
              <a:buChar char="•"/>
            </a:pPr>
            <a:r>
              <a:rPr lang="en-GB">
                <a:solidFill>
                  <a:srgbClr val="000000"/>
                </a:solidFill>
                <a:latin typeface="Aptos"/>
              </a:rPr>
              <a:t>Key Milestone Dates should be included</a:t>
            </a:r>
          </a:p>
          <a:p>
            <a:pPr marL="628650" lvl="1" indent="-171450" fontAlgn="base">
              <a:buFont typeface="Arial" panose="020B0604020202020204" pitchFamily="34" charset="0"/>
              <a:buChar char="•"/>
            </a:pPr>
            <a:r>
              <a:rPr lang="en-GB">
                <a:solidFill>
                  <a:srgbClr val="000000"/>
                </a:solidFill>
                <a:latin typeface="Aptos"/>
              </a:rPr>
              <a:t>Transition to Support Dates to be included</a:t>
            </a:r>
          </a:p>
          <a:p>
            <a:pPr algn="l" fontAlgn="base"/>
            <a:endParaRPr lang="en-GB">
              <a:solidFill>
                <a:srgbClr val="000000"/>
              </a:solidFill>
              <a:latin typeface="Aptos"/>
            </a:endParaRPr>
          </a:p>
          <a:p>
            <a:pPr marL="171450" indent="-171450" algn="l" fontAlgn="base">
              <a:buFont typeface="Arial" panose="020B0604020202020204" pitchFamily="34" charset="0"/>
              <a:buChar char="•"/>
            </a:pPr>
            <a:r>
              <a:rPr lang="en-GB" err="1">
                <a:solidFill>
                  <a:srgbClr val="000000"/>
                </a:solidFill>
                <a:latin typeface="Aptos"/>
              </a:rPr>
              <a:t>Adhoc</a:t>
            </a:r>
            <a:r>
              <a:rPr lang="en-GB">
                <a:solidFill>
                  <a:srgbClr val="000000"/>
                </a:solidFill>
                <a:latin typeface="Aptos"/>
              </a:rPr>
              <a:t> review of Projects in Green Status - one pagers, project and deployment timelines</a:t>
            </a:r>
          </a:p>
          <a:p>
            <a:pPr marL="171450" indent="-171450" algn="l" fontAlgn="base">
              <a:buFont typeface="Arial" panose="020B0604020202020204" pitchFamily="34" charset="0"/>
              <a:buChar char="•"/>
            </a:pPr>
            <a:endParaRPr lang="en-GB">
              <a:solidFill>
                <a:srgbClr val="000000"/>
              </a:solidFill>
              <a:latin typeface="Aptos" panose="020B0004020202020204" pitchFamily="34" charset="0"/>
            </a:endParaRPr>
          </a:p>
          <a:p>
            <a:pPr marL="171450" indent="-171450" algn="l" fontAlgn="base">
              <a:buFont typeface="Arial" panose="020B0604020202020204" pitchFamily="34" charset="0"/>
              <a:buChar char="•"/>
            </a:pPr>
            <a:r>
              <a:rPr lang="en-GB">
                <a:solidFill>
                  <a:srgbClr val="000000"/>
                </a:solidFill>
                <a:latin typeface="Aptos"/>
              </a:rPr>
              <a:t>Review Tracker table of transition to support Dates</a:t>
            </a:r>
          </a:p>
          <a:p>
            <a:pPr marL="171450" indent="-171450" algn="l" fontAlgn="base">
              <a:buFont typeface="Arial" panose="020B0604020202020204" pitchFamily="34" charset="0"/>
              <a:buChar char="•"/>
            </a:pPr>
            <a:endParaRPr lang="en-GB">
              <a:solidFill>
                <a:srgbClr val="000000"/>
              </a:solidFill>
              <a:latin typeface="Aptos"/>
            </a:endParaRPr>
          </a:p>
          <a:p>
            <a:pPr marL="171450" indent="-171450" fontAlgn="base">
              <a:buFont typeface="Arial" panose="020B0604020202020204" pitchFamily="34" charset="0"/>
              <a:buChar char="•"/>
            </a:pPr>
            <a:r>
              <a:rPr lang="en-GB">
                <a:solidFill>
                  <a:srgbClr val="000000"/>
                </a:solidFill>
                <a:latin typeface="Aptos"/>
              </a:rPr>
              <a:t>Update Master Sheet for overall project status</a:t>
            </a:r>
          </a:p>
          <a:p>
            <a:pPr marL="171450" indent="-171450" fontAlgn="base">
              <a:buFont typeface="Arial" panose="020B0604020202020204" pitchFamily="34" charset="0"/>
              <a:buChar char="•"/>
            </a:pPr>
            <a:endParaRPr lang="en-GB">
              <a:solidFill>
                <a:srgbClr val="000000"/>
              </a:solidFill>
              <a:latin typeface="Aptos"/>
            </a:endParaRPr>
          </a:p>
          <a:p>
            <a:pPr marL="171450" indent="-171450" fontAlgn="base">
              <a:buFont typeface="Arial" panose="020B0604020202020204" pitchFamily="34" charset="0"/>
              <a:buChar char="•"/>
            </a:pPr>
            <a:r>
              <a:rPr lang="en-GB">
                <a:solidFill>
                  <a:srgbClr val="000000"/>
                </a:solidFill>
                <a:latin typeface="Aptos"/>
              </a:rPr>
              <a:t>Actions from last week</a:t>
            </a:r>
          </a:p>
          <a:p>
            <a:pPr marL="171450" indent="-171450" algn="l" fontAlgn="base">
              <a:buFont typeface="Arial" panose="020B0604020202020204" pitchFamily="34" charset="0"/>
              <a:buChar char="•"/>
            </a:pPr>
            <a:endParaRPr lang="en-GB">
              <a:solidFill>
                <a:srgbClr val="000000"/>
              </a:solidFill>
              <a:latin typeface="Aptos"/>
            </a:endParaRPr>
          </a:p>
          <a:p>
            <a:pPr lvl="1" fontAlgn="base">
              <a:buFont typeface="+mj-lt"/>
              <a:buAutoNum type="arabicPeriod"/>
            </a:pPr>
            <a:endParaRPr lang="en-GB" sz="1200" b="0" i="0">
              <a:solidFill>
                <a:srgbClr val="000000"/>
              </a:solidFill>
              <a:effectLst/>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2400" b="1" i="0" u="none" strike="noStrike" kern="1200" cap="none" spc="0" normalizeH="0" baseline="0" noProof="0">
                <a:ln>
                  <a:noFill/>
                </a:ln>
                <a:solidFill>
                  <a:srgbClr val="1D1765"/>
                </a:solidFill>
                <a:effectLst/>
                <a:uLnTx/>
                <a:uFillTx/>
                <a:latin typeface="Calibri"/>
                <a:ea typeface="Calibri"/>
                <a:cs typeface="Calibri"/>
              </a:rPr>
              <a:t>				</a:t>
            </a:r>
            <a:endParaRPr lang="de-DE" sz="2400" b="1" i="0" u="none" strike="noStrike" kern="1200" cap="none" spc="0" normalizeH="0" baseline="0" noProof="0">
              <a:ln>
                <a:noFill/>
              </a:ln>
              <a:solidFill>
                <a:srgbClr val="1D1765"/>
              </a:solidFill>
              <a:effectLst/>
              <a:uLnTx/>
              <a:uFillTx/>
              <a:latin typeface="Calibri"/>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2400" b="1">
              <a:solidFill>
                <a:srgbClr val="1D1765"/>
              </a:solidFill>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1" i="0" u="none" strike="noStrike" kern="1200" cap="none" spc="0" normalizeH="0" baseline="0" noProof="0">
              <a:ln>
                <a:noFill/>
              </a:ln>
              <a:solidFill>
                <a:srgbClr val="1D1765"/>
              </a:solidFill>
              <a:effectLst/>
              <a:uLnTx/>
              <a:uFillTx/>
              <a:latin typeface="DM Sans" pitchFamily="2" charset="77"/>
              <a:ea typeface="+mn-ea"/>
              <a:cs typeface="+mn-cs"/>
            </a:endParaRPr>
          </a:p>
        </p:txBody>
      </p:sp>
    </p:spTree>
    <p:extLst>
      <p:ext uri="{BB962C8B-B14F-4D97-AF65-F5344CB8AC3E}">
        <p14:creationId xmlns:p14="http://schemas.microsoft.com/office/powerpoint/2010/main" val="3436334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8A615-37EF-85BF-7C66-B5D24EA2BD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65427F-39E1-A4D2-4533-EA3692BB3BE6}"/>
              </a:ext>
            </a:extLst>
          </p:cNvPr>
          <p:cNvSpPr>
            <a:spLocks noGrp="1"/>
          </p:cNvSpPr>
          <p:nvPr>
            <p:ph type="title"/>
          </p:nvPr>
        </p:nvSpPr>
        <p:spPr>
          <a:xfrm>
            <a:off x="487727" y="2975932"/>
            <a:ext cx="10515600" cy="530421"/>
          </a:xfrm>
        </p:spPr>
        <p:txBody>
          <a:bodyPr spcFirstLastPara="1" vert="horz" wrap="square" lIns="91425" tIns="45700" rIns="91425" bIns="45700" rtlCol="0" anchor="ctr" anchorCtr="0">
            <a:noAutofit/>
          </a:bodyPr>
          <a:lstStyle/>
          <a:p>
            <a:r>
              <a:rPr lang="en-GB" sz="4800"/>
              <a:t>Green Project Update</a:t>
            </a:r>
            <a:endParaRPr lang="en-US" sz="4800"/>
          </a:p>
        </p:txBody>
      </p:sp>
    </p:spTree>
    <p:extLst>
      <p:ext uri="{BB962C8B-B14F-4D97-AF65-F5344CB8AC3E}">
        <p14:creationId xmlns:p14="http://schemas.microsoft.com/office/powerpoint/2010/main" val="1830452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703CEACA-F3D1-396A-01CD-E4AA56974FE2}"/>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45219277-B1CB-9B5C-2632-07E4E8EB772E}"/>
              </a:ext>
            </a:extLst>
          </p:cNvPr>
          <p:cNvSpPr txBox="1">
            <a:spLocks noGrp="1"/>
          </p:cNvSpPr>
          <p:nvPr>
            <p:ph type="title"/>
          </p:nvPr>
        </p:nvSpPr>
        <p:spPr>
          <a:xfrm>
            <a:off x="337268" y="126885"/>
            <a:ext cx="7426028" cy="67121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00000"/>
              <a:buFont typeface="Calibri"/>
              <a:buNone/>
            </a:pPr>
            <a:r>
              <a:rPr lang="en-US"/>
              <a:t>Britannia                                                                     </a:t>
            </a:r>
            <a:endParaRPr/>
          </a:p>
        </p:txBody>
      </p:sp>
      <p:sp>
        <p:nvSpPr>
          <p:cNvPr id="2" name="Rectangle 1">
            <a:extLst>
              <a:ext uri="{FF2B5EF4-FFF2-40B4-BE49-F238E27FC236}">
                <a16:creationId xmlns:a16="http://schemas.microsoft.com/office/drawing/2014/main" id="{835B4F36-147D-E2F5-B801-F1FB96DF5B9C}"/>
              </a:ext>
            </a:extLst>
          </p:cNvPr>
          <p:cNvSpPr/>
          <p:nvPr/>
        </p:nvSpPr>
        <p:spPr>
          <a:xfrm>
            <a:off x="337268" y="905747"/>
            <a:ext cx="5758732" cy="2951012"/>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p>
          <a:p>
            <a:pPr marL="342900" indent="-342900">
              <a:buAutoNum type="arabicPeriod"/>
            </a:pPr>
            <a:r>
              <a:rPr lang="en-US" b="1">
                <a:solidFill>
                  <a:schemeClr val="tx1"/>
                </a:solidFill>
              </a:rPr>
              <a:t>Deployment of VAIA at 50 sites</a:t>
            </a:r>
          </a:p>
          <a:p>
            <a:pPr marL="342900" indent="-342900">
              <a:buAutoNum type="arabicPeriod"/>
            </a:pPr>
            <a:r>
              <a:rPr lang="en-US" b="1">
                <a:solidFill>
                  <a:schemeClr val="tx1"/>
                </a:solidFill>
              </a:rPr>
              <a:t>Implementation date – 18/02/2025</a:t>
            </a:r>
          </a:p>
          <a:p>
            <a:pPr marL="342900" indent="-342900">
              <a:buAutoNum type="arabicPeriod"/>
            </a:pPr>
            <a:endParaRPr lang="en-US" b="1">
              <a:solidFill>
                <a:schemeClr val="tx1"/>
              </a:solidFill>
            </a:endParaRPr>
          </a:p>
          <a:p>
            <a:r>
              <a:rPr lang="en-US" b="1">
                <a:solidFill>
                  <a:schemeClr val="tx1"/>
                </a:solidFill>
              </a:rPr>
              <a:t>Revenue – $ 111,046</a:t>
            </a:r>
            <a:endParaRPr lang="en-US">
              <a:solidFill>
                <a:schemeClr val="tx1"/>
              </a:solidFill>
            </a:endParaRPr>
          </a:p>
          <a:p>
            <a:br>
              <a:rPr lang="en-US" b="1">
                <a:solidFill>
                  <a:schemeClr val="tx1"/>
                </a:solidFill>
              </a:rPr>
            </a:br>
            <a:r>
              <a:rPr lang="en-US" b="1">
                <a:solidFill>
                  <a:schemeClr val="tx1"/>
                </a:solidFill>
              </a:rPr>
              <a:t>Total </a:t>
            </a:r>
            <a:r>
              <a:rPr lang="en-US" b="1" err="1">
                <a:solidFill>
                  <a:schemeClr val="tx1"/>
                </a:solidFill>
              </a:rPr>
              <a:t>Usecases</a:t>
            </a:r>
            <a:r>
              <a:rPr lang="en-US" b="1">
                <a:solidFill>
                  <a:schemeClr val="tx1"/>
                </a:solidFill>
              </a:rPr>
              <a:t> – 22</a:t>
            </a:r>
            <a:br>
              <a:rPr lang="en-US" b="1">
                <a:solidFill>
                  <a:schemeClr val="tx1"/>
                </a:solidFill>
              </a:rPr>
            </a:br>
            <a:r>
              <a:rPr lang="en-US" b="1">
                <a:solidFill>
                  <a:schemeClr val="tx1"/>
                </a:solidFill>
              </a:rPr>
              <a:t>Available in product – 21</a:t>
            </a:r>
            <a:endParaRPr lang="en-US">
              <a:solidFill>
                <a:schemeClr val="tx1"/>
              </a:solidFill>
            </a:endParaRPr>
          </a:p>
          <a:p>
            <a:r>
              <a:rPr lang="en-US" b="1">
                <a:solidFill>
                  <a:schemeClr val="tx1"/>
                </a:solidFill>
              </a:rPr>
              <a:t>Custome </a:t>
            </a:r>
            <a:r>
              <a:rPr lang="en-US" b="1" err="1">
                <a:solidFill>
                  <a:schemeClr val="tx1"/>
                </a:solidFill>
              </a:rPr>
              <a:t>usecase</a:t>
            </a:r>
            <a:r>
              <a:rPr lang="en-US" b="1">
                <a:solidFill>
                  <a:schemeClr val="tx1"/>
                </a:solidFill>
              </a:rPr>
              <a:t> - 1</a:t>
            </a:r>
          </a:p>
          <a:p>
            <a:br>
              <a:rPr lang="en-US" b="1">
                <a:solidFill>
                  <a:schemeClr val="tx1"/>
                </a:solidFill>
              </a:rPr>
            </a:br>
            <a:br>
              <a:rPr lang="en-US" b="1"/>
            </a:br>
            <a:endParaRPr lang="en-US" b="1">
              <a:solidFill>
                <a:schemeClr val="tx1"/>
              </a:solidFill>
            </a:endParaRPr>
          </a:p>
        </p:txBody>
      </p:sp>
      <p:sp>
        <p:nvSpPr>
          <p:cNvPr id="3" name="Rectangle 2">
            <a:extLst>
              <a:ext uri="{FF2B5EF4-FFF2-40B4-BE49-F238E27FC236}">
                <a16:creationId xmlns:a16="http://schemas.microsoft.com/office/drawing/2014/main" id="{9D95D092-3B25-7AF8-32E0-C1EEB9436E79}"/>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br>
              <a:rPr lang="en-US" b="1"/>
            </a:br>
            <a:endParaRPr lang="en-US" b="1">
              <a:solidFill>
                <a:schemeClr val="tx1"/>
              </a:solidFill>
            </a:endParaRPr>
          </a:p>
          <a:p>
            <a:endParaRPr lang="en-US" b="1">
              <a:solidFill>
                <a:schemeClr val="tx1"/>
              </a:solidFill>
            </a:endParaRPr>
          </a:p>
        </p:txBody>
      </p:sp>
      <p:sp>
        <p:nvSpPr>
          <p:cNvPr id="4" name="Rectangle 3">
            <a:extLst>
              <a:ext uri="{FF2B5EF4-FFF2-40B4-BE49-F238E27FC236}">
                <a16:creationId xmlns:a16="http://schemas.microsoft.com/office/drawing/2014/main" id="{31188776-ACC1-2C2A-5524-01B3809F8468}"/>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b="1"/>
            </a:br>
            <a:br>
              <a:rPr lang="en-US" b="1"/>
            </a:br>
            <a:r>
              <a:rPr lang="en-US" b="1">
                <a:solidFill>
                  <a:schemeClr val="tx1"/>
                </a:solidFill>
              </a:rPr>
              <a:t>Tested all of use cases, and all alerts are generated.</a:t>
            </a: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5DA7AE46-21E7-D16E-F0BC-4EDA6A9A172A}"/>
              </a:ext>
            </a:extLst>
          </p:cNvPr>
          <p:cNvSpPr/>
          <p:nvPr/>
        </p:nvSpPr>
        <p:spPr>
          <a:xfrm>
            <a:off x="337268" y="3986055"/>
            <a:ext cx="5758732" cy="2453657"/>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AutoNum type="arabicPeriod"/>
            </a:pPr>
            <a:r>
              <a:rPr lang="en-US" b="1">
                <a:solidFill>
                  <a:schemeClr val="tx1"/>
                </a:solidFill>
              </a:rPr>
              <a:t>Reviewing the changes implemented on dashboard and Feedback on the alerts generated session with Britannia planned in this week</a:t>
            </a:r>
          </a:p>
          <a:p>
            <a:pPr marL="342900" indent="-342900">
              <a:buAutoNum type="arabicPeriod"/>
            </a:pPr>
            <a:r>
              <a:rPr lang="en-US" b="1">
                <a:solidFill>
                  <a:schemeClr val="tx1"/>
                </a:solidFill>
              </a:rPr>
              <a:t>Discussion happened with customer on rollout plan, Waiting on customer to respond on the same</a:t>
            </a:r>
          </a:p>
        </p:txBody>
      </p:sp>
      <p:sp>
        <p:nvSpPr>
          <p:cNvPr id="8" name="TextBox 7">
            <a:extLst>
              <a:ext uri="{FF2B5EF4-FFF2-40B4-BE49-F238E27FC236}">
                <a16:creationId xmlns:a16="http://schemas.microsoft.com/office/drawing/2014/main" id="{13F6E61E-A987-C7DD-10E8-3050A1E76689}"/>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Hosting– On prem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4000649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B7B33-E6B9-4454-05C8-67013D85B671}"/>
              </a:ext>
            </a:extLst>
          </p:cNvPr>
          <p:cNvSpPr>
            <a:spLocks noGrp="1"/>
          </p:cNvSpPr>
          <p:nvPr>
            <p:ph type="title"/>
          </p:nvPr>
        </p:nvSpPr>
        <p:spPr/>
        <p:txBody>
          <a:bodyPr/>
          <a:lstStyle/>
          <a:p>
            <a:r>
              <a:rPr lang="en-GB"/>
              <a:t>Project Plan Britannia</a:t>
            </a:r>
          </a:p>
        </p:txBody>
      </p:sp>
      <p:pic>
        <p:nvPicPr>
          <p:cNvPr id="7" name="Picture 6" descr="A screenshot of a computer&#10;&#10;AI-generated content may be incorrect.">
            <a:extLst>
              <a:ext uri="{FF2B5EF4-FFF2-40B4-BE49-F238E27FC236}">
                <a16:creationId xmlns:a16="http://schemas.microsoft.com/office/drawing/2014/main" id="{9520B27D-3B95-D0AF-665A-7767E7334889}"/>
              </a:ext>
            </a:extLst>
          </p:cNvPr>
          <p:cNvPicPr>
            <a:picLocks noChangeAspect="1"/>
          </p:cNvPicPr>
          <p:nvPr/>
        </p:nvPicPr>
        <p:blipFill>
          <a:blip r:embed="rId2"/>
          <a:stretch>
            <a:fillRect/>
          </a:stretch>
        </p:blipFill>
        <p:spPr>
          <a:xfrm>
            <a:off x="0" y="871276"/>
            <a:ext cx="12192000" cy="5558228"/>
          </a:xfrm>
          <a:prstGeom prst="rect">
            <a:avLst/>
          </a:prstGeom>
        </p:spPr>
      </p:pic>
    </p:spTree>
    <p:extLst>
      <p:ext uri="{BB962C8B-B14F-4D97-AF65-F5344CB8AC3E}">
        <p14:creationId xmlns:p14="http://schemas.microsoft.com/office/powerpoint/2010/main" val="1677452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4FBFE69E-72BC-5DF6-E8FA-EF7AAB9A6B43}"/>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60499D53-5D30-29E5-D5EB-29B02A329A3F}"/>
              </a:ext>
            </a:extLst>
          </p:cNvPr>
          <p:cNvSpPr txBox="1">
            <a:spLocks noGrp="1"/>
          </p:cNvSpPr>
          <p:nvPr>
            <p:ph type="title"/>
          </p:nvPr>
        </p:nvSpPr>
        <p:spPr>
          <a:xfrm>
            <a:off x="337268" y="153621"/>
            <a:ext cx="8283692" cy="644477"/>
          </a:xfrm>
          <a:prstGeom prst="rect">
            <a:avLst/>
          </a:prstGeom>
          <a:noFill/>
          <a:ln>
            <a:noFill/>
          </a:ln>
        </p:spPr>
        <p:txBody>
          <a:bodyPr spcFirstLastPara="1" wrap="square" lIns="91425" tIns="45700" rIns="91425" bIns="45700" anchor="ctr" anchorCtr="0">
            <a:normAutofit fontScale="90000"/>
          </a:bodyPr>
          <a:lstStyle/>
          <a:p>
            <a:pPr>
              <a:buSzPct val="100000"/>
            </a:pPr>
            <a:r>
              <a:rPr lang="en-US"/>
              <a:t>Woolworths ( POC )                                                                       </a:t>
            </a:r>
          </a:p>
        </p:txBody>
      </p:sp>
      <p:sp>
        <p:nvSpPr>
          <p:cNvPr id="2" name="Rectangle 1">
            <a:extLst>
              <a:ext uri="{FF2B5EF4-FFF2-40B4-BE49-F238E27FC236}">
                <a16:creationId xmlns:a16="http://schemas.microsoft.com/office/drawing/2014/main" id="{90AE662F-8D4D-4581-6634-39539E84BB83}"/>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p>
          <a:p>
            <a:pPr marL="342900" indent="-342900">
              <a:buAutoNum type="arabicPeriod"/>
            </a:pPr>
            <a:r>
              <a:rPr lang="en-US" b="1">
                <a:solidFill>
                  <a:schemeClr val="tx1"/>
                </a:solidFill>
              </a:rPr>
              <a:t>Deployment of VAIA at 2 POC Sites</a:t>
            </a:r>
          </a:p>
          <a:p>
            <a:pPr marL="342900" indent="-342900">
              <a:buAutoNum type="arabicPeriod"/>
            </a:pPr>
            <a:r>
              <a:rPr lang="en-US" b="1">
                <a:solidFill>
                  <a:schemeClr val="tx1"/>
                </a:solidFill>
              </a:rPr>
              <a:t>POC Completion Date- May 30</a:t>
            </a:r>
          </a:p>
          <a:p>
            <a:pPr marL="342900" indent="-342900">
              <a:buAutoNum type="arabicPeriod"/>
            </a:pPr>
            <a:endParaRPr lang="en-US" b="1">
              <a:solidFill>
                <a:schemeClr val="tx1"/>
              </a:solidFill>
            </a:endParaRPr>
          </a:p>
          <a:p>
            <a:r>
              <a:rPr lang="en-US" b="1">
                <a:solidFill>
                  <a:schemeClr val="tx1"/>
                </a:solidFill>
              </a:rPr>
              <a:t>Revenue – 3.6 mil ARR , 3.6 mil Services</a:t>
            </a:r>
          </a:p>
          <a:p>
            <a:endParaRPr lang="en-US" b="1">
              <a:solidFill>
                <a:schemeClr val="tx1"/>
              </a:solidFill>
            </a:endParaRPr>
          </a:p>
          <a:p>
            <a:r>
              <a:rPr lang="en-US" b="1" err="1">
                <a:solidFill>
                  <a:schemeClr val="tx1"/>
                </a:solidFill>
              </a:rPr>
              <a:t>Usecases</a:t>
            </a:r>
            <a:r>
              <a:rPr lang="en-US" b="1">
                <a:solidFill>
                  <a:schemeClr val="tx1"/>
                </a:solidFill>
              </a:rPr>
              <a:t> ( 10-all customized, 2 more planned )</a:t>
            </a:r>
            <a:endParaRPr lang="en-US">
              <a:solidFill>
                <a:schemeClr val="tx1"/>
              </a:solidFill>
            </a:endParaRPr>
          </a:p>
        </p:txBody>
      </p:sp>
      <p:sp>
        <p:nvSpPr>
          <p:cNvPr id="3" name="Rectangle 2">
            <a:extLst>
              <a:ext uri="{FF2B5EF4-FFF2-40B4-BE49-F238E27FC236}">
                <a16:creationId xmlns:a16="http://schemas.microsoft.com/office/drawing/2014/main" id="{2BD21D33-CA6F-5B30-CA93-4A631C1D394D}"/>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p:txBody>
      </p:sp>
      <p:sp>
        <p:nvSpPr>
          <p:cNvPr id="4" name="Rectangle 3">
            <a:extLst>
              <a:ext uri="{FF2B5EF4-FFF2-40B4-BE49-F238E27FC236}">
                <a16:creationId xmlns:a16="http://schemas.microsoft.com/office/drawing/2014/main" id="{2A5DBF1B-1541-F2C0-1C47-4F53B9F9B5BA}"/>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p>
          <a:p>
            <a:pPr marL="342900" indent="-342900">
              <a:buAutoNum type="arabicPeriod"/>
            </a:pPr>
            <a:r>
              <a:rPr lang="en-US" b="1">
                <a:solidFill>
                  <a:schemeClr val="tx1"/>
                </a:solidFill>
              </a:rPr>
              <a:t>Continuous Monitoring of videos</a:t>
            </a:r>
          </a:p>
          <a:p>
            <a:pPr marL="342900" indent="-342900">
              <a:buAutoNum type="arabicPeriod"/>
            </a:pPr>
            <a:r>
              <a:rPr lang="en-US" b="1">
                <a:solidFill>
                  <a:schemeClr val="tx1"/>
                </a:solidFill>
              </a:rPr>
              <a:t>Resolving issue of date filter on dashboard</a:t>
            </a: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A2140F6A-78D7-4F55-0D0B-8CFA2B5B5E35}"/>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r>
              <a:rPr lang="en-US" b="1">
                <a:solidFill>
                  <a:schemeClr val="tx1"/>
                </a:solidFill>
              </a:rPr>
              <a:t>Continuous Monitoring of videos</a:t>
            </a:r>
          </a:p>
          <a:p>
            <a:pPr marL="342900" indent="-342900">
              <a:buFont typeface="Arial"/>
              <a:buChar char="•"/>
            </a:pPr>
            <a:r>
              <a:rPr lang="en-US" b="1">
                <a:solidFill>
                  <a:schemeClr val="tx1"/>
                </a:solidFill>
              </a:rPr>
              <a:t>Building 2 </a:t>
            </a:r>
            <a:r>
              <a:rPr lang="en-US" b="1" err="1">
                <a:solidFill>
                  <a:schemeClr val="tx1"/>
                </a:solidFill>
              </a:rPr>
              <a:t>usecases</a:t>
            </a:r>
            <a:r>
              <a:rPr lang="en-US" b="1">
                <a:solidFill>
                  <a:schemeClr val="tx1"/>
                </a:solidFill>
              </a:rPr>
              <a:t> logic</a:t>
            </a:r>
          </a:p>
          <a:p>
            <a:pPr marL="342900" indent="-342900">
              <a:buFont typeface="Arial"/>
              <a:buChar char="•"/>
            </a:pPr>
            <a:r>
              <a:rPr lang="en-US" b="1">
                <a:solidFill>
                  <a:schemeClr val="tx1"/>
                </a:solidFill>
              </a:rPr>
              <a:t>We are got camera access and requested for view </a:t>
            </a:r>
            <a:r>
              <a:rPr lang="en-US" b="1" err="1">
                <a:solidFill>
                  <a:schemeClr val="tx1"/>
                </a:solidFill>
              </a:rPr>
              <a:t>fromcustomer</a:t>
            </a:r>
            <a:r>
              <a:rPr lang="en-US" b="1">
                <a:solidFill>
                  <a:schemeClr val="tx1"/>
                </a:solidFill>
              </a:rPr>
              <a:t> end and</a:t>
            </a: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4737EF0F-F891-90C4-1571-5CDF299CCA7C}"/>
              </a:ext>
            </a:extLst>
          </p:cNvPr>
          <p:cNvSpPr txBox="1"/>
          <p:nvPr/>
        </p:nvSpPr>
        <p:spPr>
          <a:xfrm>
            <a:off x="8397931" y="91128"/>
            <a:ext cx="274320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Cloud -</a:t>
            </a:r>
            <a:r>
              <a:rPr lang="en-US" sz="1400" err="1">
                <a:solidFill>
                  <a:srgbClr val="000000"/>
                </a:solidFill>
                <a:latin typeface="Arial"/>
                <a:cs typeface="Arial"/>
              </a:rPr>
              <a:t>Avathon</a:t>
            </a:r>
            <a:r>
              <a:rPr lang="en-US" sz="1400">
                <a:solidFill>
                  <a:srgbClr val="000000"/>
                </a:solidFill>
                <a:latin typeface="Arial"/>
                <a:cs typeface="Arial"/>
              </a:rPr>
              <a:t> Cloud </a:t>
            </a:r>
          </a:p>
          <a:p>
            <a:endParaRPr lang="en-US" sz="14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303069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C3D15-B9EB-56C7-F558-B5604304A814}"/>
              </a:ext>
            </a:extLst>
          </p:cNvPr>
          <p:cNvSpPr>
            <a:spLocks noGrp="1"/>
          </p:cNvSpPr>
          <p:nvPr>
            <p:ph type="title"/>
          </p:nvPr>
        </p:nvSpPr>
        <p:spPr/>
        <p:txBody>
          <a:bodyPr/>
          <a:lstStyle/>
          <a:p>
            <a:r>
              <a:rPr lang="en-GB"/>
              <a:t>Deployment Plan</a:t>
            </a:r>
          </a:p>
        </p:txBody>
      </p:sp>
      <p:pic>
        <p:nvPicPr>
          <p:cNvPr id="3" name="Picture 2" descr="A table with numbers and a green line&#10;&#10;AI-generated content may be incorrect.">
            <a:extLst>
              <a:ext uri="{FF2B5EF4-FFF2-40B4-BE49-F238E27FC236}">
                <a16:creationId xmlns:a16="http://schemas.microsoft.com/office/drawing/2014/main" id="{AC7D6269-1E9C-5E8C-3312-AC0A813FD0AB}"/>
              </a:ext>
            </a:extLst>
          </p:cNvPr>
          <p:cNvPicPr>
            <a:picLocks noChangeAspect="1"/>
          </p:cNvPicPr>
          <p:nvPr/>
        </p:nvPicPr>
        <p:blipFill>
          <a:blip r:embed="rId2"/>
          <a:stretch>
            <a:fillRect/>
          </a:stretch>
        </p:blipFill>
        <p:spPr>
          <a:xfrm>
            <a:off x="172064" y="1841267"/>
            <a:ext cx="11851968" cy="1852207"/>
          </a:xfrm>
          <a:prstGeom prst="rect">
            <a:avLst/>
          </a:prstGeom>
        </p:spPr>
      </p:pic>
      <p:sp>
        <p:nvSpPr>
          <p:cNvPr id="4" name="TextBox 3">
            <a:extLst>
              <a:ext uri="{FF2B5EF4-FFF2-40B4-BE49-F238E27FC236}">
                <a16:creationId xmlns:a16="http://schemas.microsoft.com/office/drawing/2014/main" id="{F7C2B969-A44F-58D2-4F84-06630BF42FBB}"/>
              </a:ext>
            </a:extLst>
          </p:cNvPr>
          <p:cNvSpPr txBox="1"/>
          <p:nvPr/>
        </p:nvSpPr>
        <p:spPr>
          <a:xfrm>
            <a:off x="172884" y="4085303"/>
            <a:ext cx="118421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hlinkClick r:id="rId3"/>
              </a:rPr>
              <a:t>Click here for Detailed Rollout Plan</a:t>
            </a:r>
            <a:endParaRPr lang="en-US"/>
          </a:p>
        </p:txBody>
      </p:sp>
    </p:spTree>
    <p:extLst>
      <p:ext uri="{BB962C8B-B14F-4D97-AF65-F5344CB8AC3E}">
        <p14:creationId xmlns:p14="http://schemas.microsoft.com/office/powerpoint/2010/main" val="2941371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3AE47857-3D92-CE1A-137D-0EC7E2B3FF60}"/>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84861E8A-2BAB-2124-51ED-25BB3195D60D}"/>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HPCL                                                                   </a:t>
            </a:r>
          </a:p>
        </p:txBody>
      </p:sp>
      <p:sp>
        <p:nvSpPr>
          <p:cNvPr id="2" name="Rectangle 1">
            <a:extLst>
              <a:ext uri="{FF2B5EF4-FFF2-40B4-BE49-F238E27FC236}">
                <a16:creationId xmlns:a16="http://schemas.microsoft.com/office/drawing/2014/main" id="{1F57BED5-0D05-71BD-926D-3EFD2BACF63A}"/>
              </a:ext>
            </a:extLst>
          </p:cNvPr>
          <p:cNvSpPr/>
          <p:nvPr/>
        </p:nvSpPr>
        <p:spPr>
          <a:xfrm>
            <a:off x="337268" y="905254"/>
            <a:ext cx="5758732" cy="3099586"/>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b="1">
                <a:solidFill>
                  <a:schemeClr val="tx1"/>
                </a:solidFill>
              </a:rPr>
              <a:t>VAIA at 200 Type 1 Outlets – Retail [In support]</a:t>
            </a:r>
          </a:p>
          <a:p>
            <a:pPr marL="342900" indent="-342900">
              <a:buAutoNum type="arabicPeriod"/>
            </a:pPr>
            <a:r>
              <a:rPr lang="en-US" b="1">
                <a:solidFill>
                  <a:schemeClr val="tx1"/>
                </a:solidFill>
              </a:rPr>
              <a:t>VAIA at 82 Sites –Type 2 -SOD Locations[In support] </a:t>
            </a:r>
          </a:p>
          <a:p>
            <a:pPr marL="342900" indent="-342900">
              <a:buAutoNum type="arabicPeriod"/>
            </a:pPr>
            <a:r>
              <a:rPr lang="en-US" b="1">
                <a:solidFill>
                  <a:schemeClr val="tx1"/>
                </a:solidFill>
              </a:rPr>
              <a:t>VAIA at 600 Type 1 Outlets – Retail ( Phase 2 ) - 246 are deployed . 354 are yet to be deployed [dependency on the 3party]</a:t>
            </a:r>
          </a:p>
          <a:p>
            <a:pPr marL="342900" indent="-342900">
              <a:buAutoNum type="arabicPeriod"/>
            </a:pPr>
            <a:r>
              <a:rPr lang="en-US" b="1">
                <a:solidFill>
                  <a:schemeClr val="tx1"/>
                </a:solidFill>
              </a:rPr>
              <a:t>Revenue –  4.2m $</a:t>
            </a:r>
          </a:p>
          <a:p>
            <a:pPr marL="800100" lvl="1" indent="-342900">
              <a:buFont typeface="Courier New"/>
              <a:buChar char="o"/>
            </a:pPr>
            <a:r>
              <a:rPr lang="en-US" b="1">
                <a:solidFill>
                  <a:schemeClr val="tx1"/>
                </a:solidFill>
              </a:rPr>
              <a:t>ARR-2.8m $</a:t>
            </a:r>
            <a:endParaRPr lang="en-US">
              <a:solidFill>
                <a:schemeClr val="tx1"/>
              </a:solidFill>
            </a:endParaRPr>
          </a:p>
          <a:p>
            <a:pPr marL="800100" lvl="1" indent="-342900">
              <a:buFont typeface="Courier New"/>
              <a:buChar char="o"/>
            </a:pPr>
            <a:r>
              <a:rPr lang="en-US" b="1">
                <a:solidFill>
                  <a:schemeClr val="tx1"/>
                </a:solidFill>
              </a:rPr>
              <a:t>Services – 1.4m $</a:t>
            </a:r>
            <a:endParaRPr lang="en-US">
              <a:solidFill>
                <a:schemeClr val="tx1"/>
              </a:solidFill>
            </a:endParaRPr>
          </a:p>
          <a:p>
            <a:pPr marL="342900" indent="-342900">
              <a:buAutoNum type="arabicPeriod"/>
            </a:pPr>
            <a:endParaRPr lang="en-US" b="1">
              <a:solidFill>
                <a:schemeClr val="tx1"/>
              </a:solidFill>
            </a:endParaRPr>
          </a:p>
        </p:txBody>
      </p:sp>
      <p:sp>
        <p:nvSpPr>
          <p:cNvPr id="3" name="Rectangle 2">
            <a:extLst>
              <a:ext uri="{FF2B5EF4-FFF2-40B4-BE49-F238E27FC236}">
                <a16:creationId xmlns:a16="http://schemas.microsoft.com/office/drawing/2014/main" id="{3058D1A9-C6DC-1234-03B7-7F7C41084723}"/>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pPr marL="342900" indent="-342900">
              <a:buAutoNum type="arabicPeriod"/>
            </a:pPr>
            <a:r>
              <a:rPr lang="en-US" b="1">
                <a:solidFill>
                  <a:schemeClr val="tx1"/>
                </a:solidFill>
              </a:rPr>
              <a:t>Dependency on the third party[</a:t>
            </a:r>
            <a:r>
              <a:rPr lang="en-US" b="1" err="1">
                <a:solidFill>
                  <a:schemeClr val="tx1"/>
                </a:solidFill>
              </a:rPr>
              <a:t>Techsis</a:t>
            </a:r>
            <a:r>
              <a:rPr lang="en-US" b="1">
                <a:solidFill>
                  <a:schemeClr val="tx1"/>
                </a:solidFill>
              </a:rPr>
              <a:t>] for the solution deployment. Therefore actual </a:t>
            </a:r>
            <a:r>
              <a:rPr lang="en-US" b="1" err="1">
                <a:solidFill>
                  <a:schemeClr val="tx1"/>
                </a:solidFill>
              </a:rPr>
              <a:t>futher</a:t>
            </a:r>
            <a:r>
              <a:rPr lang="en-US" b="1">
                <a:solidFill>
                  <a:schemeClr val="tx1"/>
                </a:solidFill>
              </a:rPr>
              <a:t> deployment in unknown. </a:t>
            </a:r>
          </a:p>
        </p:txBody>
      </p:sp>
      <p:sp>
        <p:nvSpPr>
          <p:cNvPr id="4" name="Rectangle 3">
            <a:extLst>
              <a:ext uri="{FF2B5EF4-FFF2-40B4-BE49-F238E27FC236}">
                <a16:creationId xmlns:a16="http://schemas.microsoft.com/office/drawing/2014/main" id="{FBDD4BBD-9BEE-F880-B06E-84A9F83D59A3}"/>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b="1">
                <a:solidFill>
                  <a:schemeClr val="tx1"/>
                </a:solidFill>
              </a:rPr>
              <a:t>Support tickets &amp; Action</a:t>
            </a:r>
          </a:p>
          <a:p>
            <a:pPr marL="342900" indent="-342900">
              <a:buAutoNum type="arabicPeriod"/>
            </a:pPr>
            <a:r>
              <a:rPr lang="en-US" b="1">
                <a:solidFill>
                  <a:schemeClr val="tx1"/>
                </a:solidFill>
              </a:rPr>
              <a:t>Pending Invoices, Follow up for payments</a:t>
            </a:r>
          </a:p>
          <a:p>
            <a:pPr marL="342900" indent="-342900">
              <a:buAutoNum type="arabicPeriod"/>
            </a:pPr>
            <a:r>
              <a:rPr lang="en-US" b="1" err="1">
                <a:solidFill>
                  <a:schemeClr val="tx1"/>
                </a:solidFill>
              </a:rPr>
              <a:t>Appscan</a:t>
            </a:r>
            <a:r>
              <a:rPr lang="en-US" b="1">
                <a:solidFill>
                  <a:schemeClr val="tx1"/>
                </a:solidFill>
              </a:rPr>
              <a:t> results- changes</a:t>
            </a: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4BF1CEEC-51B2-C860-EA51-643F82A8BC4F}"/>
              </a:ext>
            </a:extLst>
          </p:cNvPr>
          <p:cNvSpPr/>
          <p:nvPr/>
        </p:nvSpPr>
        <p:spPr>
          <a:xfrm>
            <a:off x="337268" y="4203628"/>
            <a:ext cx="5758732" cy="223608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AutoNum type="arabicPeriod"/>
            </a:pPr>
            <a:r>
              <a:rPr lang="en-US" b="1">
                <a:solidFill>
                  <a:schemeClr val="tx1"/>
                </a:solidFill>
              </a:rPr>
              <a:t>Support tickets &amp; Score cards</a:t>
            </a:r>
          </a:p>
          <a:p>
            <a:pPr marL="342900" indent="-342900">
              <a:buAutoNum type="arabicPeriod"/>
            </a:pPr>
            <a:r>
              <a:rPr lang="en-US" b="1">
                <a:solidFill>
                  <a:schemeClr val="tx1"/>
                </a:solidFill>
              </a:rPr>
              <a:t>Pending Invoices, Follow up for payments</a:t>
            </a:r>
          </a:p>
          <a:p>
            <a:pPr marL="342900" indent="-342900">
              <a:buAutoNum type="arabicPeriod"/>
            </a:pPr>
            <a:endParaRPr lang="en-US" b="1">
              <a:solidFill>
                <a:srgbClr val="000000"/>
              </a:solidFill>
            </a:endParaRPr>
          </a:p>
          <a:p>
            <a:pPr marL="342900" indent="-342900">
              <a:buAutoNum type="arabicPeriod"/>
            </a:pPr>
            <a:r>
              <a:rPr lang="en-US" b="1"/>
              <a:t>1. Support tickets &amp; </a:t>
            </a:r>
            <a:r>
              <a:rPr lang="en-US" b="1" err="1"/>
              <a:t>sc</a:t>
            </a:r>
            <a:endParaRPr lang="en-US" b="1"/>
          </a:p>
          <a:p>
            <a:pPr marL="342900" indent="-342900">
              <a:buAutoNum type="arabicPeriod"/>
            </a:pPr>
            <a:endParaRPr lang="en-US" b="1">
              <a:solidFill>
                <a:srgbClr val="000000"/>
              </a:solidFill>
            </a:endParaRPr>
          </a:p>
        </p:txBody>
      </p:sp>
      <p:sp>
        <p:nvSpPr>
          <p:cNvPr id="8" name="TextBox 7">
            <a:extLst>
              <a:ext uri="{FF2B5EF4-FFF2-40B4-BE49-F238E27FC236}">
                <a16:creationId xmlns:a16="http://schemas.microsoft.com/office/drawing/2014/main" id="{A8C8EBFA-F86D-D3AB-929A-C3520FD2D025}"/>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Hosting – On Prem</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4074643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89FB498F-EA75-DBDD-B22B-99DA1306DF45}"/>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95D4A81A-E107-7DCD-0940-159A51A3EEF8}"/>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NRO                                                         </a:t>
            </a:r>
          </a:p>
        </p:txBody>
      </p:sp>
      <p:sp>
        <p:nvSpPr>
          <p:cNvPr id="2" name="Rectangle 1">
            <a:extLst>
              <a:ext uri="{FF2B5EF4-FFF2-40B4-BE49-F238E27FC236}">
                <a16:creationId xmlns:a16="http://schemas.microsoft.com/office/drawing/2014/main" id="{9A60EDB2-44CD-AECE-DCD1-AB65A94F1F22}"/>
              </a:ext>
            </a:extLst>
          </p:cNvPr>
          <p:cNvSpPr/>
          <p:nvPr/>
        </p:nvSpPr>
        <p:spPr>
          <a:xfrm>
            <a:off x="337268" y="905747"/>
            <a:ext cx="5758732" cy="3197796"/>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a:solidFill>
                <a:schemeClr val="tx1"/>
              </a:solidFill>
            </a:endParaRPr>
          </a:p>
          <a:p>
            <a:r>
              <a:rPr lang="en-US" sz="1600">
                <a:solidFill>
                  <a:schemeClr val="tx1"/>
                </a:solidFill>
              </a:rPr>
              <a:t>Total Number of Sites:</a:t>
            </a:r>
            <a:r>
              <a:rPr lang="en-US" sz="1600" b="1">
                <a:solidFill>
                  <a:schemeClr val="tx1"/>
                </a:solidFill>
              </a:rPr>
              <a:t> 40</a:t>
            </a:r>
            <a:br>
              <a:rPr lang="en-US" sz="1600" b="1"/>
            </a:br>
            <a:r>
              <a:rPr lang="en-US" sz="1600">
                <a:solidFill>
                  <a:schemeClr val="tx1"/>
                </a:solidFill>
              </a:rPr>
              <a:t>Cameras Per Site:</a:t>
            </a:r>
            <a:r>
              <a:rPr lang="en-US" sz="1600" b="1">
                <a:solidFill>
                  <a:schemeClr val="tx1"/>
                </a:solidFill>
              </a:rPr>
              <a:t> 10</a:t>
            </a:r>
            <a:br>
              <a:rPr lang="en-US" sz="1600" b="1"/>
            </a:br>
            <a:r>
              <a:rPr lang="en-US" sz="1600">
                <a:solidFill>
                  <a:schemeClr val="tx1"/>
                </a:solidFill>
              </a:rPr>
              <a:t>Deployed Sites:</a:t>
            </a:r>
            <a:r>
              <a:rPr lang="en-US" sz="1600" b="1">
                <a:solidFill>
                  <a:schemeClr val="tx1"/>
                </a:solidFill>
              </a:rPr>
              <a:t> 30 (10 sites are still pending from JIOBP)</a:t>
            </a:r>
            <a:br>
              <a:rPr lang="en-US" sz="1600" b="1"/>
            </a:br>
            <a:r>
              <a:rPr lang="en-US" sz="1600">
                <a:solidFill>
                  <a:schemeClr val="tx1"/>
                </a:solidFill>
              </a:rPr>
              <a:t>Total Use cases : </a:t>
            </a:r>
            <a:r>
              <a:rPr lang="en-US" sz="1600" b="1">
                <a:solidFill>
                  <a:schemeClr val="tx1"/>
                </a:solidFill>
              </a:rPr>
              <a:t>29 (17 </a:t>
            </a:r>
            <a:r>
              <a:rPr lang="en-US" sz="1400" b="1" err="1">
                <a:solidFill>
                  <a:schemeClr val="tx1"/>
                </a:solidFill>
              </a:rPr>
              <a:t>customised</a:t>
            </a:r>
            <a:r>
              <a:rPr lang="en-US" sz="1600" b="1">
                <a:solidFill>
                  <a:schemeClr val="tx1"/>
                </a:solidFill>
              </a:rPr>
              <a:t>, 12 in product)</a:t>
            </a:r>
            <a:br>
              <a:rPr lang="en-US" sz="1600" b="1"/>
            </a:br>
            <a:br>
              <a:rPr lang="en-US" sz="1600" b="1"/>
            </a:br>
            <a:r>
              <a:rPr lang="en-US" sz="1600">
                <a:solidFill>
                  <a:schemeClr val="tx1"/>
                </a:solidFill>
              </a:rPr>
              <a:t>Upcoming Sites:</a:t>
            </a:r>
            <a:r>
              <a:rPr lang="en-US" sz="1600" b="1">
                <a:solidFill>
                  <a:schemeClr val="tx1"/>
                </a:solidFill>
              </a:rPr>
              <a:t>  40 (Expected by 1st week of May, 2025)</a:t>
            </a:r>
            <a:endParaRPr lang="en-US" sz="1600">
              <a:solidFill>
                <a:schemeClr val="tx1"/>
              </a:solidFill>
            </a:endParaRPr>
          </a:p>
          <a:p>
            <a:endParaRPr lang="en-US" sz="1600" b="1">
              <a:solidFill>
                <a:schemeClr val="tx1"/>
              </a:solidFill>
            </a:endParaRPr>
          </a:p>
          <a:p>
            <a:r>
              <a:rPr lang="en-US" b="1">
                <a:solidFill>
                  <a:schemeClr val="tx1"/>
                </a:solidFill>
              </a:rPr>
              <a:t>Revenue: </a:t>
            </a:r>
            <a:r>
              <a:rPr lang="en-US" sz="1700">
                <a:solidFill>
                  <a:schemeClr val="tx1"/>
                </a:solidFill>
                <a:latin typeface="Aptos"/>
              </a:rPr>
              <a:t>$100,719.31</a:t>
            </a:r>
          </a:p>
          <a:p>
            <a:r>
              <a:rPr lang="en-US" b="1">
                <a:solidFill>
                  <a:schemeClr val="tx1"/>
                </a:solidFill>
              </a:rPr>
              <a:t>ARR - </a:t>
            </a:r>
            <a:r>
              <a:rPr lang="en-US">
                <a:solidFill>
                  <a:schemeClr val="tx1"/>
                </a:solidFill>
                <a:latin typeface="Aptos"/>
              </a:rPr>
              <a:t>$68,191.54 </a:t>
            </a:r>
            <a:r>
              <a:rPr lang="en-US" b="1">
                <a:solidFill>
                  <a:schemeClr val="tx1"/>
                </a:solidFill>
                <a:latin typeface="Aptos"/>
              </a:rPr>
              <a:t>Services </a:t>
            </a:r>
            <a:r>
              <a:rPr lang="en-US">
                <a:solidFill>
                  <a:schemeClr val="tx1"/>
                </a:solidFill>
                <a:latin typeface="Aptos"/>
              </a:rPr>
              <a:t>- $</a:t>
            </a:r>
            <a:r>
              <a:rPr lang="en-US">
                <a:solidFill>
                  <a:schemeClr val="tx1"/>
                </a:solidFill>
              </a:rPr>
              <a:t>32527.77</a:t>
            </a:r>
            <a:br>
              <a:rPr lang="en-US" b="1"/>
            </a:br>
            <a:endParaRPr lang="en-US" sz="1400">
              <a:solidFill>
                <a:schemeClr val="tx1"/>
              </a:solidFill>
            </a:endParaRPr>
          </a:p>
          <a:p>
            <a:endParaRPr lang="en-US" b="1">
              <a:solidFill>
                <a:schemeClr val="tx1"/>
              </a:solidFill>
            </a:endParaRPr>
          </a:p>
        </p:txBody>
      </p:sp>
      <p:sp>
        <p:nvSpPr>
          <p:cNvPr id="3" name="Rectangle 2">
            <a:extLst>
              <a:ext uri="{FF2B5EF4-FFF2-40B4-BE49-F238E27FC236}">
                <a16:creationId xmlns:a16="http://schemas.microsoft.com/office/drawing/2014/main" id="{EF3EBCED-1597-396B-43C1-73866200F5E5}"/>
              </a:ext>
            </a:extLst>
          </p:cNvPr>
          <p:cNvSpPr/>
          <p:nvPr/>
        </p:nvSpPr>
        <p:spPr>
          <a:xfrm>
            <a:off x="6261053" y="3603985"/>
            <a:ext cx="5758732" cy="283139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sz="1600" b="1">
              <a:solidFill>
                <a:schemeClr val="tx1"/>
              </a:solidFill>
            </a:endParaRPr>
          </a:p>
          <a:p>
            <a:pPr marL="342900" indent="-342900">
              <a:buAutoNum type="arabicPeriod"/>
            </a:pPr>
            <a:r>
              <a:rPr lang="en-US" sz="1600">
                <a:solidFill>
                  <a:schemeClr val="tx1"/>
                </a:solidFill>
              </a:rPr>
              <a:t>Most sites have poorly positioned camera angles – </a:t>
            </a:r>
            <a:r>
              <a:rPr lang="en-US" sz="1600" b="1">
                <a:solidFill>
                  <a:schemeClr val="tx1"/>
                </a:solidFill>
              </a:rPr>
              <a:t>JIOBP</a:t>
            </a:r>
            <a:br>
              <a:rPr lang="en-US" sz="1600" b="1">
                <a:solidFill>
                  <a:schemeClr val="tx1"/>
                </a:solidFill>
              </a:rPr>
            </a:br>
            <a:endParaRPr lang="en-US" sz="1600" b="1">
              <a:solidFill>
                <a:schemeClr val="tx1"/>
              </a:solidFill>
            </a:endParaRPr>
          </a:p>
          <a:p>
            <a:pPr marL="342900" indent="-342900">
              <a:buAutoNum type="arabicPeriod"/>
            </a:pPr>
            <a:r>
              <a:rPr lang="en-US" sz="1600">
                <a:solidFill>
                  <a:schemeClr val="tx1"/>
                </a:solidFill>
              </a:rPr>
              <a:t>6 sites</a:t>
            </a:r>
            <a:r>
              <a:rPr lang="en-US" sz="1600">
                <a:solidFill>
                  <a:schemeClr val="tx1"/>
                </a:solidFill>
                <a:latin typeface="Arial"/>
                <a:cs typeface="Arial"/>
              </a:rPr>
              <a:t> have port issues and 5 sites are offline:</a:t>
            </a:r>
            <a:r>
              <a:rPr lang="en-US" sz="1600" b="1">
                <a:solidFill>
                  <a:schemeClr val="tx1"/>
                </a:solidFill>
                <a:latin typeface="Arial"/>
                <a:cs typeface="Arial"/>
              </a:rPr>
              <a:t> JIOBP</a:t>
            </a:r>
            <a:br>
              <a:rPr lang="en-US" sz="1600" b="1">
                <a:solidFill>
                  <a:schemeClr val="tx1"/>
                </a:solidFill>
                <a:latin typeface="Arial"/>
                <a:cs typeface="Arial"/>
              </a:rPr>
            </a:br>
            <a:endParaRPr lang="en-US" sz="1600">
              <a:solidFill>
                <a:schemeClr val="tx1"/>
              </a:solidFill>
              <a:latin typeface="Arial"/>
              <a:cs typeface="Arial"/>
            </a:endParaRPr>
          </a:p>
          <a:p>
            <a:pPr marL="342900" indent="-342900">
              <a:buAutoNum type="arabicPeriod"/>
            </a:pPr>
            <a:r>
              <a:rPr lang="en-US" sz="1600">
                <a:solidFill>
                  <a:schemeClr val="tx1"/>
                </a:solidFill>
                <a:latin typeface="Arial"/>
                <a:cs typeface="Arial"/>
              </a:rPr>
              <a:t>Camera accessibility issue in 2 sites:</a:t>
            </a:r>
            <a:r>
              <a:rPr lang="en-US" sz="1600" b="1">
                <a:solidFill>
                  <a:schemeClr val="tx1"/>
                </a:solidFill>
                <a:latin typeface="Arial"/>
                <a:cs typeface="Arial"/>
              </a:rPr>
              <a:t> JIOBP</a:t>
            </a:r>
            <a:br>
              <a:rPr lang="en-US" b="1">
                <a:latin typeface="Arial"/>
                <a:cs typeface="Arial"/>
              </a:rPr>
            </a:br>
            <a:endParaRPr lang="en-US">
              <a:solidFill>
                <a:schemeClr val="tx1"/>
              </a:solidFill>
              <a:latin typeface="Arial"/>
              <a:cs typeface="Arial"/>
            </a:endParaRPr>
          </a:p>
        </p:txBody>
      </p:sp>
      <p:sp>
        <p:nvSpPr>
          <p:cNvPr id="4" name="Rectangle 3">
            <a:extLst>
              <a:ext uri="{FF2B5EF4-FFF2-40B4-BE49-F238E27FC236}">
                <a16:creationId xmlns:a16="http://schemas.microsoft.com/office/drawing/2014/main" id="{AA3B6D0A-D62D-B43E-CCCC-A4B06E3FAAB5}"/>
              </a:ext>
            </a:extLst>
          </p:cNvPr>
          <p:cNvSpPr/>
          <p:nvPr/>
        </p:nvSpPr>
        <p:spPr>
          <a:xfrm>
            <a:off x="6261053" y="904675"/>
            <a:ext cx="5758732" cy="2501812"/>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b="1"/>
            </a:br>
            <a:endParaRPr lang="en-US">
              <a:solidFill>
                <a:schemeClr val="tx1"/>
              </a:solidFill>
            </a:endParaRPr>
          </a:p>
          <a:p>
            <a:pPr marL="342900" indent="-342900">
              <a:buAutoNum type="arabicPeriod"/>
            </a:pPr>
            <a:r>
              <a:rPr lang="en-US" sz="1600">
                <a:solidFill>
                  <a:schemeClr val="tx1"/>
                </a:solidFill>
                <a:ea typeface="+mn-lt"/>
                <a:cs typeface="+mn-lt"/>
              </a:rPr>
              <a:t>Deploy ingress/egress use case with new models, monitor performance, and implement necessary model adjustments.</a:t>
            </a:r>
            <a:br>
              <a:rPr lang="en-US" sz="1600">
                <a:ea typeface="+mn-lt"/>
                <a:cs typeface="+mn-lt"/>
              </a:rPr>
            </a:br>
            <a:endParaRPr lang="en-US" sz="1600">
              <a:solidFill>
                <a:schemeClr val="tx1"/>
              </a:solidFill>
              <a:ea typeface="+mn-lt"/>
              <a:cs typeface="+mn-lt"/>
            </a:endParaRPr>
          </a:p>
          <a:p>
            <a:pPr marL="342900" indent="-342900">
              <a:buAutoNum type="arabicPeriod"/>
            </a:pPr>
            <a:r>
              <a:rPr lang="en-US" sz="1600">
                <a:solidFill>
                  <a:schemeClr val="tx1"/>
                </a:solidFill>
                <a:ea typeface="+mn-lt"/>
                <a:cs typeface="+mn-lt"/>
              </a:rPr>
              <a:t>Sign Off done from Navada Site in Mumbai. </a:t>
            </a:r>
            <a:r>
              <a:rPr lang="en-US" sz="1600" err="1">
                <a:solidFill>
                  <a:schemeClr val="tx1"/>
                </a:solidFill>
                <a:ea typeface="+mn-lt"/>
                <a:cs typeface="+mn-lt"/>
              </a:rPr>
              <a:t>Sanpada</a:t>
            </a:r>
            <a:r>
              <a:rPr lang="en-US" sz="1600">
                <a:solidFill>
                  <a:schemeClr val="tx1"/>
                </a:solidFill>
                <a:ea typeface="+mn-lt"/>
                <a:cs typeface="+mn-lt"/>
              </a:rPr>
              <a:t> site Sign Off is yet to be received. </a:t>
            </a:r>
          </a:p>
          <a:p>
            <a:endParaRPr lang="en-US" b="1"/>
          </a:p>
        </p:txBody>
      </p:sp>
      <p:sp>
        <p:nvSpPr>
          <p:cNvPr id="5" name="Rectangle 4">
            <a:extLst>
              <a:ext uri="{FF2B5EF4-FFF2-40B4-BE49-F238E27FC236}">
                <a16:creationId xmlns:a16="http://schemas.microsoft.com/office/drawing/2014/main" id="{257EADF1-0827-FFF1-B88C-3E89E04A5C2E}"/>
              </a:ext>
            </a:extLst>
          </p:cNvPr>
          <p:cNvSpPr/>
          <p:nvPr/>
        </p:nvSpPr>
        <p:spPr>
          <a:xfrm>
            <a:off x="337268" y="4293453"/>
            <a:ext cx="5758732" cy="2146259"/>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endParaRPr>
          </a:p>
          <a:p>
            <a:r>
              <a:rPr lang="en-US" sz="1600">
                <a:solidFill>
                  <a:schemeClr val="tx1"/>
                </a:solidFill>
              </a:rPr>
              <a:t>Model Improvement on Decantation, sand bucket, ingress and egress logic review and update from CV.</a:t>
            </a:r>
            <a:endParaRPr lang="en-US" sz="600">
              <a:solidFill>
                <a:schemeClr val="tx1"/>
              </a:solidFill>
            </a:endParaRPr>
          </a:p>
        </p:txBody>
      </p:sp>
      <p:sp>
        <p:nvSpPr>
          <p:cNvPr id="8" name="TextBox 7">
            <a:extLst>
              <a:ext uri="{FF2B5EF4-FFF2-40B4-BE49-F238E27FC236}">
                <a16:creationId xmlns:a16="http://schemas.microsoft.com/office/drawing/2014/main" id="{0D1F727F-52D2-7051-68F1-E26F4DC4569A}"/>
              </a:ext>
            </a:extLst>
          </p:cNvPr>
          <p:cNvSpPr txBox="1"/>
          <p:nvPr/>
        </p:nvSpPr>
        <p:spPr>
          <a:xfrm>
            <a:off x="8397931" y="91128"/>
            <a:ext cx="274320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 On </a:t>
            </a:r>
            <a:r>
              <a:rPr lang="en-US" sz="1400" err="1">
                <a:solidFill>
                  <a:schemeClr val="accent1"/>
                </a:solidFill>
                <a:latin typeface="Arial"/>
                <a:cs typeface="Arial"/>
              </a:rPr>
              <a:t>Avathon</a:t>
            </a:r>
            <a:r>
              <a:rPr lang="en-US" sz="1400">
                <a:solidFill>
                  <a:schemeClr val="accent1"/>
                </a:solidFill>
                <a:latin typeface="Arial"/>
                <a:cs typeface="Arial"/>
              </a:rPr>
              <a:t> Cloud </a:t>
            </a:r>
          </a:p>
          <a:p>
            <a:endParaRPr lang="en-US" sz="1000">
              <a:solidFill>
                <a:schemeClr val="accent1"/>
              </a:solidFill>
              <a:latin typeface="Arial"/>
              <a:cs typeface="Arial"/>
            </a:endParaRPr>
          </a:p>
          <a:p>
            <a:endParaRPr lang="en-US" sz="14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818230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38E8A177-1369-FE67-2B91-BC1D42A42738}"/>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5AA1E9C8-4120-FE50-CACF-F9028D97F300}"/>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EV                                                       </a:t>
            </a:r>
          </a:p>
        </p:txBody>
      </p:sp>
      <p:sp>
        <p:nvSpPr>
          <p:cNvPr id="2" name="Rectangle 1">
            <a:extLst>
              <a:ext uri="{FF2B5EF4-FFF2-40B4-BE49-F238E27FC236}">
                <a16:creationId xmlns:a16="http://schemas.microsoft.com/office/drawing/2014/main" id="{FD86945F-2C8A-6C01-9F34-1B05E076AB88}"/>
              </a:ext>
            </a:extLst>
          </p:cNvPr>
          <p:cNvSpPr/>
          <p:nvPr/>
        </p:nvSpPr>
        <p:spPr>
          <a:xfrm>
            <a:off x="337268" y="901291"/>
            <a:ext cx="5758732" cy="3372471"/>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a:solidFill>
                <a:schemeClr val="tx1"/>
              </a:solidFill>
            </a:endParaRPr>
          </a:p>
          <a:p>
            <a:r>
              <a:rPr lang="en-US" sz="1600">
                <a:solidFill>
                  <a:schemeClr val="tx1"/>
                </a:solidFill>
              </a:rPr>
              <a:t>Total Number of Sites:</a:t>
            </a:r>
            <a:r>
              <a:rPr lang="en-US" sz="1600" b="1">
                <a:solidFill>
                  <a:schemeClr val="tx1"/>
                </a:solidFill>
              </a:rPr>
              <a:t> 26</a:t>
            </a:r>
            <a:br>
              <a:rPr lang="en-US" sz="1600" b="1"/>
            </a:br>
            <a:r>
              <a:rPr lang="en-US" sz="1600">
                <a:solidFill>
                  <a:schemeClr val="tx1"/>
                </a:solidFill>
              </a:rPr>
              <a:t>Cameras Per Site:</a:t>
            </a:r>
            <a:r>
              <a:rPr lang="en-US" sz="1600" b="1">
                <a:solidFill>
                  <a:schemeClr val="tx1"/>
                </a:solidFill>
              </a:rPr>
              <a:t> 20</a:t>
            </a:r>
            <a:br>
              <a:rPr lang="en-US" sz="1600" b="1"/>
            </a:br>
            <a:r>
              <a:rPr lang="en-US" sz="1600">
                <a:solidFill>
                  <a:schemeClr val="tx1"/>
                </a:solidFill>
              </a:rPr>
              <a:t>Deployed Sites:</a:t>
            </a:r>
            <a:r>
              <a:rPr lang="en-US" sz="1600" b="1">
                <a:solidFill>
                  <a:schemeClr val="tx1"/>
                </a:solidFill>
              </a:rPr>
              <a:t> 5</a:t>
            </a:r>
            <a:br>
              <a:rPr lang="en-US" sz="1600" b="1"/>
            </a:br>
            <a:r>
              <a:rPr lang="en-US" sz="1600">
                <a:solidFill>
                  <a:schemeClr val="tx1"/>
                </a:solidFill>
              </a:rPr>
              <a:t>Total Use cases </a:t>
            </a:r>
            <a:r>
              <a:rPr lang="en-US" sz="1600" b="1">
                <a:solidFill>
                  <a:schemeClr val="tx1"/>
                </a:solidFill>
              </a:rPr>
              <a:t>: 33 (13 developed + 20 in progress)</a:t>
            </a:r>
            <a:br>
              <a:rPr lang="en-US" sz="1600" b="1"/>
            </a:br>
            <a:r>
              <a:rPr lang="en-US" sz="1600" b="1">
                <a:solidFill>
                  <a:schemeClr val="tx1"/>
                </a:solidFill>
              </a:rPr>
              <a:t>(22 </a:t>
            </a:r>
            <a:r>
              <a:rPr lang="en-US" sz="1400" b="1" err="1">
                <a:solidFill>
                  <a:schemeClr val="tx1"/>
                </a:solidFill>
              </a:rPr>
              <a:t>customised</a:t>
            </a:r>
            <a:r>
              <a:rPr lang="en-US" sz="1600" b="1">
                <a:solidFill>
                  <a:schemeClr val="tx1"/>
                </a:solidFill>
              </a:rPr>
              <a:t>, 11 in product)</a:t>
            </a:r>
            <a:br>
              <a:rPr lang="en-US" sz="1600" b="1"/>
            </a:br>
            <a:br>
              <a:rPr lang="en-US" sz="1600" b="1"/>
            </a:br>
            <a:r>
              <a:rPr lang="en-US" sz="1600">
                <a:solidFill>
                  <a:schemeClr val="tx1"/>
                </a:solidFill>
              </a:rPr>
              <a:t>Upcoming Sites:</a:t>
            </a:r>
            <a:r>
              <a:rPr lang="en-US" sz="1600" b="1">
                <a:solidFill>
                  <a:schemeClr val="tx1"/>
                </a:solidFill>
              </a:rPr>
              <a:t>  NA</a:t>
            </a:r>
            <a:br>
              <a:rPr lang="en-US" sz="1600" b="1"/>
            </a:br>
            <a:endParaRPr lang="en-US" sz="1600" b="1">
              <a:solidFill>
                <a:schemeClr val="tx1"/>
              </a:solidFill>
            </a:endParaRPr>
          </a:p>
          <a:p>
            <a:r>
              <a:rPr lang="en-US" b="1">
                <a:solidFill>
                  <a:schemeClr val="tx1"/>
                </a:solidFill>
              </a:rPr>
              <a:t>Revenue: </a:t>
            </a:r>
            <a:r>
              <a:rPr lang="en-US" sz="1700">
                <a:solidFill>
                  <a:schemeClr val="tx1"/>
                </a:solidFill>
                <a:latin typeface="Aptos"/>
              </a:rPr>
              <a:t>$23,626.14</a:t>
            </a:r>
          </a:p>
          <a:p>
            <a:r>
              <a:rPr lang="en-US" b="1">
                <a:solidFill>
                  <a:schemeClr val="tx1"/>
                </a:solidFill>
              </a:rPr>
              <a:t>ARR - </a:t>
            </a:r>
            <a:r>
              <a:rPr lang="en-US">
                <a:solidFill>
                  <a:schemeClr val="tx1"/>
                </a:solidFill>
                <a:latin typeface="Aptos"/>
              </a:rPr>
              <a:t>$</a:t>
            </a:r>
            <a:r>
              <a:rPr lang="en-US" sz="1700">
                <a:solidFill>
                  <a:schemeClr val="tx1"/>
                </a:solidFill>
                <a:latin typeface="Aptos"/>
              </a:rPr>
              <a:t>16,144.81</a:t>
            </a:r>
            <a:r>
              <a:rPr lang="en-US">
                <a:solidFill>
                  <a:schemeClr val="tx1"/>
                </a:solidFill>
                <a:latin typeface="Aptos"/>
              </a:rPr>
              <a:t> </a:t>
            </a:r>
            <a:r>
              <a:rPr lang="en-US" b="1">
                <a:solidFill>
                  <a:schemeClr val="tx1"/>
                </a:solidFill>
                <a:latin typeface="Aptos"/>
              </a:rPr>
              <a:t>Services </a:t>
            </a:r>
            <a:r>
              <a:rPr lang="en-US">
                <a:solidFill>
                  <a:schemeClr val="tx1"/>
                </a:solidFill>
                <a:latin typeface="Aptos"/>
              </a:rPr>
              <a:t>- $</a:t>
            </a:r>
            <a:r>
              <a:rPr lang="en-US">
                <a:solidFill>
                  <a:schemeClr val="tx1"/>
                </a:solidFill>
                <a:ea typeface="+mn-lt"/>
                <a:cs typeface="+mn-lt"/>
              </a:rPr>
              <a:t>7481.32</a:t>
            </a:r>
            <a:endParaRPr lang="en-US" sz="1400">
              <a:solidFill>
                <a:schemeClr val="tx1"/>
              </a:solidFill>
            </a:endParaRPr>
          </a:p>
          <a:p>
            <a:endParaRPr lang="en-US" b="1">
              <a:solidFill>
                <a:schemeClr val="tx1"/>
              </a:solidFill>
            </a:endParaRPr>
          </a:p>
        </p:txBody>
      </p:sp>
      <p:sp>
        <p:nvSpPr>
          <p:cNvPr id="3" name="Rectangle 2">
            <a:extLst>
              <a:ext uri="{FF2B5EF4-FFF2-40B4-BE49-F238E27FC236}">
                <a16:creationId xmlns:a16="http://schemas.microsoft.com/office/drawing/2014/main" id="{FAD30E55-CA9F-7384-ED6A-0C4839423A6D}"/>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r>
              <a:rPr lang="en-US" sz="1600">
                <a:solidFill>
                  <a:schemeClr val="tx1"/>
                </a:solidFill>
                <a:ea typeface="+mn-lt"/>
                <a:cs typeface="+mn-lt"/>
              </a:rPr>
              <a:t>JIOBP to provide a dedicated on-site rack for our servers, as it's missing in most of the locations. They've requested a pause in site onboarding until the racks are arranged.</a:t>
            </a:r>
          </a:p>
        </p:txBody>
      </p:sp>
      <p:sp>
        <p:nvSpPr>
          <p:cNvPr id="4" name="Rectangle 3">
            <a:extLst>
              <a:ext uri="{FF2B5EF4-FFF2-40B4-BE49-F238E27FC236}">
                <a16:creationId xmlns:a16="http://schemas.microsoft.com/office/drawing/2014/main" id="{9B304D9F-BB09-43C8-7A0A-C4816646B1D4}"/>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endParaRPr lang="en-US" b="1">
              <a:solidFill>
                <a:schemeClr val="tx1"/>
              </a:solidFill>
            </a:endParaRPr>
          </a:p>
          <a:p>
            <a:r>
              <a:rPr lang="en-US" sz="1600">
                <a:solidFill>
                  <a:schemeClr val="tx1"/>
                </a:solidFill>
              </a:rPr>
              <a:t>Monitoring currently deployed​ </a:t>
            </a:r>
            <a:r>
              <a:rPr lang="en-US" sz="1600" err="1">
                <a:solidFill>
                  <a:schemeClr val="tx1"/>
                </a:solidFill>
              </a:rPr>
              <a:t>usecases</a:t>
            </a:r>
            <a:r>
              <a:rPr lang="en-US" sz="1600">
                <a:solidFill>
                  <a:schemeClr val="tx1"/>
                </a:solidFill>
              </a:rPr>
              <a:t>.</a:t>
            </a: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7FAFC65F-833D-F25B-8609-6ABA29739D02}"/>
              </a:ext>
            </a:extLst>
          </p:cNvPr>
          <p:cNvSpPr/>
          <p:nvPr/>
        </p:nvSpPr>
        <p:spPr>
          <a:xfrm>
            <a:off x="337268" y="4441011"/>
            <a:ext cx="5758732" cy="1780350"/>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endParaRPr>
          </a:p>
          <a:p>
            <a:r>
              <a:rPr lang="en-US" sz="1600">
                <a:solidFill>
                  <a:schemeClr val="tx1"/>
                </a:solidFill>
              </a:rPr>
              <a:t>Data collection and Model improvements.</a:t>
            </a:r>
            <a:br>
              <a:rPr lang="en-US" sz="1600">
                <a:solidFill>
                  <a:schemeClr val="tx1"/>
                </a:solidFill>
              </a:rPr>
            </a:br>
            <a:endParaRPr lang="en-US" sz="1600">
              <a:solidFill>
                <a:schemeClr val="tx1"/>
              </a:solidFill>
            </a:endParaRPr>
          </a:p>
          <a:p>
            <a:r>
              <a:rPr lang="en-US" sz="1600">
                <a:solidFill>
                  <a:srgbClr val="000000"/>
                </a:solidFill>
              </a:rPr>
              <a:t>New Use case Development/Deployment in progress.</a:t>
            </a:r>
            <a:endParaRPr lang="en-US" sz="1600"/>
          </a:p>
          <a:p>
            <a:br>
              <a:rPr lang="en-US" b="1"/>
            </a:br>
            <a:endParaRPr lang="en-US" b="1">
              <a:solidFill>
                <a:schemeClr val="tx1"/>
              </a:solidFill>
            </a:endParaRPr>
          </a:p>
          <a:p>
            <a:pPr marL="342900" indent="-342900">
              <a:buAutoNum type="arabicPeriod"/>
            </a:pPr>
            <a:endParaRPr lang="en-US" b="1">
              <a:solidFill>
                <a:schemeClr val="tx1"/>
              </a:solidFill>
            </a:endParaRPr>
          </a:p>
        </p:txBody>
      </p:sp>
      <p:sp>
        <p:nvSpPr>
          <p:cNvPr id="8" name="TextBox 7">
            <a:extLst>
              <a:ext uri="{FF2B5EF4-FFF2-40B4-BE49-F238E27FC236}">
                <a16:creationId xmlns:a16="http://schemas.microsoft.com/office/drawing/2014/main" id="{8494CA74-05FC-1336-D600-85D45D191196}"/>
              </a:ext>
            </a:extLst>
          </p:cNvPr>
          <p:cNvSpPr txBox="1"/>
          <p:nvPr/>
        </p:nvSpPr>
        <p:spPr>
          <a:xfrm>
            <a:off x="8397931" y="91128"/>
            <a:ext cx="274320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 On </a:t>
            </a:r>
            <a:r>
              <a:rPr lang="en-US" sz="1400" err="1">
                <a:solidFill>
                  <a:schemeClr val="accent1"/>
                </a:solidFill>
                <a:latin typeface="Arial"/>
                <a:cs typeface="Arial"/>
              </a:rPr>
              <a:t>Avathon</a:t>
            </a:r>
            <a:r>
              <a:rPr lang="en-US" sz="1400">
                <a:solidFill>
                  <a:schemeClr val="accent1"/>
                </a:solidFill>
                <a:latin typeface="Arial"/>
                <a:cs typeface="Arial"/>
              </a:rPr>
              <a:t> Cloud </a:t>
            </a:r>
          </a:p>
          <a:p>
            <a:endParaRPr lang="en-US" sz="1000">
              <a:solidFill>
                <a:schemeClr val="accent1"/>
              </a:solidFill>
              <a:latin typeface="Arial"/>
              <a:cs typeface="Arial"/>
            </a:endParaRPr>
          </a:p>
          <a:p>
            <a:endParaRPr lang="en-US" sz="14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354304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9FEA0595-2EE5-BE4C-EC58-45ED3ED7DB73}"/>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F5F5D85D-9BBB-5F49-634A-E89B430AA510}"/>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Cleanliness                                                     </a:t>
            </a:r>
          </a:p>
        </p:txBody>
      </p:sp>
      <p:sp>
        <p:nvSpPr>
          <p:cNvPr id="2" name="Rectangle 1">
            <a:extLst>
              <a:ext uri="{FF2B5EF4-FFF2-40B4-BE49-F238E27FC236}">
                <a16:creationId xmlns:a16="http://schemas.microsoft.com/office/drawing/2014/main" id="{3BB7531E-E9AB-8488-1402-5F50DB3BA9A0}"/>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b="1">
                <a:solidFill>
                  <a:schemeClr val="tx1"/>
                </a:solidFill>
              </a:rPr>
              <a:t>Deployment of VAIA at 10 SITES POC Sites</a:t>
            </a:r>
            <a:endParaRPr lang="en-US">
              <a:solidFill>
                <a:schemeClr val="tx1"/>
              </a:solidFill>
            </a:endParaRPr>
          </a:p>
          <a:p>
            <a:pPr marL="342900" indent="-342900">
              <a:buAutoNum type="arabicPeriod"/>
            </a:pPr>
            <a:r>
              <a:rPr lang="en-US" b="1">
                <a:solidFill>
                  <a:schemeClr val="tx1"/>
                </a:solidFill>
              </a:rPr>
              <a:t>Implementation Date   – TBD</a:t>
            </a:r>
            <a:endParaRPr lang="en-US">
              <a:solidFill>
                <a:schemeClr val="tx1"/>
              </a:solidFill>
            </a:endParaRPr>
          </a:p>
          <a:p>
            <a:pPr marL="342900" indent="-342900">
              <a:buAutoNum type="arabicPeriod"/>
            </a:pPr>
            <a:r>
              <a:rPr lang="en-US" b="1">
                <a:solidFill>
                  <a:schemeClr val="tx1"/>
                </a:solidFill>
              </a:rPr>
              <a:t>Revenue - TBD </a:t>
            </a:r>
          </a:p>
          <a:p>
            <a:endParaRPr lang="en-US" b="1">
              <a:solidFill>
                <a:schemeClr val="tx1"/>
              </a:solidFill>
            </a:endParaRPr>
          </a:p>
          <a:p>
            <a:pPr marL="342900" indent="-342900">
              <a:buAutoNum type="arabicPeriod"/>
            </a:pPr>
            <a:endParaRPr lang="en-US" b="1">
              <a:solidFill>
                <a:schemeClr val="tx1"/>
              </a:solidFill>
            </a:endParaRPr>
          </a:p>
          <a:p>
            <a:pPr marL="342900" indent="-342900">
              <a:buAutoNum type="arabicPeriod"/>
            </a:pPr>
            <a:endParaRPr lang="en-US" b="1">
              <a:solidFill>
                <a:schemeClr val="tx1"/>
              </a:solidFill>
            </a:endParaRPr>
          </a:p>
        </p:txBody>
      </p:sp>
      <p:sp>
        <p:nvSpPr>
          <p:cNvPr id="3" name="Rectangle 2">
            <a:extLst>
              <a:ext uri="{FF2B5EF4-FFF2-40B4-BE49-F238E27FC236}">
                <a16:creationId xmlns:a16="http://schemas.microsoft.com/office/drawing/2014/main" id="{2EE25212-0386-95E5-D309-FBFE68E1F700}"/>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a:solidFill>
                <a:schemeClr val="tx1"/>
              </a:solidFill>
              <a:ea typeface="+mn-lt"/>
              <a:cs typeface="+mn-lt"/>
            </a:endParaRPr>
          </a:p>
          <a:p>
            <a:pPr marL="342900" indent="-342900">
              <a:buAutoNum type="arabicPeriod"/>
            </a:pPr>
            <a:r>
              <a:rPr lang="en-US">
                <a:solidFill>
                  <a:schemeClr val="tx1"/>
                </a:solidFill>
              </a:rPr>
              <a:t>NA</a:t>
            </a:r>
          </a:p>
        </p:txBody>
      </p:sp>
      <p:sp>
        <p:nvSpPr>
          <p:cNvPr id="4" name="Rectangle 3">
            <a:extLst>
              <a:ext uri="{FF2B5EF4-FFF2-40B4-BE49-F238E27FC236}">
                <a16:creationId xmlns:a16="http://schemas.microsoft.com/office/drawing/2014/main" id="{5FCE5BF8-E073-3C17-1045-35CFACA9605D}"/>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r>
              <a:rPr lang="en-US">
                <a:solidFill>
                  <a:schemeClr val="tx1"/>
                </a:solidFill>
              </a:rPr>
              <a:t>1.Deployed 10 sites for Mobile upload use cases.</a:t>
            </a:r>
          </a:p>
          <a:p>
            <a:r>
              <a:rPr lang="en-US">
                <a:solidFill>
                  <a:schemeClr val="tx1"/>
                </a:solidFill>
              </a:rPr>
              <a:t>2.Currently the</a:t>
            </a:r>
            <a:r>
              <a:rPr lang="en-US">
                <a:solidFill>
                  <a:schemeClr val="tx1"/>
                </a:solidFill>
                <a:ea typeface="+mn-lt"/>
                <a:cs typeface="+mn-lt"/>
              </a:rPr>
              <a:t> accuracy meets  85%</a:t>
            </a:r>
          </a:p>
          <a:p>
            <a:r>
              <a:rPr lang="en-US">
                <a:solidFill>
                  <a:schemeClr val="tx1"/>
                </a:solidFill>
              </a:rPr>
              <a:t>3. Working  to improve accuracy to 95%</a:t>
            </a:r>
          </a:p>
        </p:txBody>
      </p:sp>
      <p:sp>
        <p:nvSpPr>
          <p:cNvPr id="5" name="Rectangle 4">
            <a:extLst>
              <a:ext uri="{FF2B5EF4-FFF2-40B4-BE49-F238E27FC236}">
                <a16:creationId xmlns:a16="http://schemas.microsoft.com/office/drawing/2014/main" id="{E317EBCB-701A-C708-372C-68E7BCC35C2C}"/>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AutoNum type="arabicPeriod"/>
            </a:pPr>
            <a:r>
              <a:rPr lang="en-US">
                <a:solidFill>
                  <a:schemeClr val="tx1"/>
                </a:solidFill>
              </a:rPr>
              <a:t>Making changes in report sections as per customer requirement.</a:t>
            </a:r>
          </a:p>
          <a:p>
            <a:pPr marL="342900" indent="-342900">
              <a:buAutoNum type="arabicPeriod"/>
            </a:pPr>
            <a:r>
              <a:rPr lang="en-US">
                <a:solidFill>
                  <a:schemeClr val="tx1"/>
                </a:solidFill>
              </a:rPr>
              <a:t>Customer to Review the changes implemented on dashboard and get the feedback.</a:t>
            </a:r>
          </a:p>
          <a:p>
            <a:pPr marL="342900" indent="-342900">
              <a:buAutoNum type="arabicPeriod"/>
            </a:pPr>
            <a:r>
              <a:rPr lang="en-US">
                <a:solidFill>
                  <a:schemeClr val="tx1"/>
                </a:solidFill>
              </a:rPr>
              <a:t>According to the customer, the accuracy  needs to meets 95%. Currently at 85%</a:t>
            </a:r>
          </a:p>
          <a:p>
            <a:pPr marL="342900" indent="-342900">
              <a:buAutoNum type="arabicPeriod"/>
            </a:pPr>
            <a:r>
              <a:rPr lang="en-US">
                <a:solidFill>
                  <a:schemeClr val="tx1"/>
                </a:solidFill>
              </a:rPr>
              <a:t>Proposal sent to customer awaiting for customer to get back to us.</a:t>
            </a:r>
          </a:p>
          <a:p>
            <a:pPr marL="342900" indent="-342900">
              <a:buAutoNum type="arabicPeriod"/>
            </a:pPr>
            <a:endParaRPr lang="en-US" b="1">
              <a:solidFill>
                <a:srgbClr val="000000"/>
              </a:solidFill>
            </a:endParaRPr>
          </a:p>
          <a:p>
            <a:br>
              <a:rPr lang="en-US" b="1"/>
            </a:br>
            <a:endParaRPr lang="en-US" b="1">
              <a:solidFill>
                <a:schemeClr val="tx1"/>
              </a:solidFill>
            </a:endParaRPr>
          </a:p>
          <a:p>
            <a:pPr marL="342900" indent="-342900">
              <a:buAutoNum type="arabicPeriod"/>
            </a:pPr>
            <a:endParaRPr lang="en-US" b="1">
              <a:solidFill>
                <a:schemeClr val="tx1"/>
              </a:solidFill>
            </a:endParaRPr>
          </a:p>
        </p:txBody>
      </p:sp>
      <p:sp>
        <p:nvSpPr>
          <p:cNvPr id="8" name="TextBox 7">
            <a:extLst>
              <a:ext uri="{FF2B5EF4-FFF2-40B4-BE49-F238E27FC236}">
                <a16:creationId xmlns:a16="http://schemas.microsoft.com/office/drawing/2014/main" id="{15AEA9BB-27BA-EFB9-BD9C-927EFBF80DEA}"/>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Hosting – on Prem</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0381575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7AEA19FE-7E7C-09A6-39ED-7BDC9068357E}"/>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55641914-FB8C-F0B6-7290-3B13510F10AC}"/>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pPr>
              <a:buSzPct val="100000"/>
            </a:pPr>
            <a:r>
              <a:rPr lang="en-US"/>
              <a:t>JIOBP Warehouse</a:t>
            </a:r>
          </a:p>
        </p:txBody>
      </p:sp>
      <p:sp>
        <p:nvSpPr>
          <p:cNvPr id="2" name="Rectangle 1">
            <a:extLst>
              <a:ext uri="{FF2B5EF4-FFF2-40B4-BE49-F238E27FC236}">
                <a16:creationId xmlns:a16="http://schemas.microsoft.com/office/drawing/2014/main" id="{A9330CFA-1C54-BE91-3BFE-B362D79AD566}"/>
              </a:ext>
            </a:extLst>
          </p:cNvPr>
          <p:cNvSpPr/>
          <p:nvPr/>
        </p:nvSpPr>
        <p:spPr>
          <a:xfrm>
            <a:off x="337268" y="905747"/>
            <a:ext cx="5758732" cy="3197796"/>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a:solidFill>
                <a:schemeClr val="tx1"/>
              </a:solidFill>
            </a:endParaRPr>
          </a:p>
          <a:p>
            <a:r>
              <a:rPr lang="en-US" sz="1600">
                <a:solidFill>
                  <a:schemeClr val="tx1"/>
                </a:solidFill>
              </a:rPr>
              <a:t>Total Number of Sites:</a:t>
            </a:r>
            <a:r>
              <a:rPr lang="en-US" sz="1600" b="1">
                <a:solidFill>
                  <a:schemeClr val="tx1"/>
                </a:solidFill>
              </a:rPr>
              <a:t> 2</a:t>
            </a:r>
            <a:br>
              <a:rPr lang="en-US" sz="1600" b="1"/>
            </a:br>
            <a:r>
              <a:rPr lang="en-US" sz="1600">
                <a:solidFill>
                  <a:schemeClr val="tx1"/>
                </a:solidFill>
              </a:rPr>
              <a:t>Cameras Per Site:</a:t>
            </a:r>
            <a:r>
              <a:rPr lang="en-US" sz="1600" b="1">
                <a:solidFill>
                  <a:schemeClr val="tx1"/>
                </a:solidFill>
              </a:rPr>
              <a:t> 10</a:t>
            </a:r>
            <a:br>
              <a:rPr lang="en-US" sz="1600" b="1"/>
            </a:br>
            <a:r>
              <a:rPr lang="en-US" sz="1600">
                <a:solidFill>
                  <a:schemeClr val="tx1"/>
                </a:solidFill>
              </a:rPr>
              <a:t>Deployed Sites:</a:t>
            </a:r>
            <a:r>
              <a:rPr lang="en-US" sz="1600" b="1">
                <a:solidFill>
                  <a:schemeClr val="tx1"/>
                </a:solidFill>
              </a:rPr>
              <a:t> 2</a:t>
            </a:r>
            <a:br>
              <a:rPr lang="en-US" sz="1600" b="1"/>
            </a:br>
            <a:r>
              <a:rPr lang="en-US" sz="1600">
                <a:solidFill>
                  <a:schemeClr val="tx1"/>
                </a:solidFill>
              </a:rPr>
              <a:t>Total Use cases :</a:t>
            </a:r>
            <a:r>
              <a:rPr lang="en-US" sz="1600" b="1">
                <a:solidFill>
                  <a:schemeClr val="tx1"/>
                </a:solidFill>
              </a:rPr>
              <a:t> 4 (1 </a:t>
            </a:r>
            <a:r>
              <a:rPr lang="en-US" sz="1400" b="1" err="1">
                <a:solidFill>
                  <a:schemeClr val="tx1"/>
                </a:solidFill>
              </a:rPr>
              <a:t>customised</a:t>
            </a:r>
            <a:r>
              <a:rPr lang="en-US" sz="1600" b="1">
                <a:solidFill>
                  <a:schemeClr val="tx1"/>
                </a:solidFill>
              </a:rPr>
              <a:t>, 3 in product)</a:t>
            </a:r>
            <a:br>
              <a:rPr lang="en-US" sz="1600" b="1"/>
            </a:br>
            <a:br>
              <a:rPr lang="en-US" sz="1600" b="1"/>
            </a:br>
            <a:r>
              <a:rPr lang="en-US" sz="1600" b="1">
                <a:solidFill>
                  <a:schemeClr val="tx1"/>
                </a:solidFill>
              </a:rPr>
              <a:t>Upcoming Sites: 4</a:t>
            </a:r>
            <a:endParaRPr lang="en-US" sz="1600">
              <a:solidFill>
                <a:schemeClr val="tx1"/>
              </a:solidFill>
            </a:endParaRPr>
          </a:p>
          <a:p>
            <a:endParaRPr lang="en-US">
              <a:solidFill>
                <a:schemeClr val="tx1"/>
              </a:solidFill>
            </a:endParaRPr>
          </a:p>
          <a:p>
            <a:r>
              <a:rPr lang="en-US" b="1">
                <a:solidFill>
                  <a:schemeClr val="tx1"/>
                </a:solidFill>
              </a:rPr>
              <a:t>Revenue: </a:t>
            </a:r>
            <a:r>
              <a:rPr lang="en-US" sz="1700">
                <a:solidFill>
                  <a:schemeClr val="tx1"/>
                </a:solidFill>
                <a:latin typeface="Aptos"/>
              </a:rPr>
              <a:t>$6,874.41</a:t>
            </a:r>
          </a:p>
          <a:p>
            <a:r>
              <a:rPr lang="en-US" b="1">
                <a:solidFill>
                  <a:schemeClr val="tx1"/>
                </a:solidFill>
              </a:rPr>
              <a:t>ARR - </a:t>
            </a:r>
            <a:r>
              <a:rPr lang="en-US">
                <a:solidFill>
                  <a:schemeClr val="tx1"/>
                </a:solidFill>
                <a:latin typeface="Aptos"/>
              </a:rPr>
              <a:t>$</a:t>
            </a:r>
            <a:r>
              <a:rPr lang="en-US" sz="1700">
                <a:solidFill>
                  <a:schemeClr val="tx1"/>
                </a:solidFill>
                <a:latin typeface="Aptos"/>
              </a:rPr>
              <a:t>4,666.16</a:t>
            </a:r>
            <a:r>
              <a:rPr lang="en-US">
                <a:solidFill>
                  <a:schemeClr val="tx1"/>
                </a:solidFill>
                <a:latin typeface="Aptos"/>
              </a:rPr>
              <a:t> </a:t>
            </a:r>
            <a:r>
              <a:rPr lang="en-US" b="1">
                <a:solidFill>
                  <a:schemeClr val="tx1"/>
                </a:solidFill>
                <a:latin typeface="Aptos"/>
              </a:rPr>
              <a:t>Services </a:t>
            </a:r>
            <a:r>
              <a:rPr lang="en-US">
                <a:solidFill>
                  <a:schemeClr val="tx1"/>
                </a:solidFill>
                <a:latin typeface="Aptos"/>
              </a:rPr>
              <a:t>- $</a:t>
            </a:r>
            <a:r>
              <a:rPr lang="en-US">
                <a:solidFill>
                  <a:schemeClr val="tx1"/>
                </a:solidFill>
                <a:ea typeface="+mn-lt"/>
                <a:cs typeface="+mn-lt"/>
              </a:rPr>
              <a:t>2208.26</a:t>
            </a:r>
          </a:p>
        </p:txBody>
      </p:sp>
      <p:sp>
        <p:nvSpPr>
          <p:cNvPr id="3" name="Rectangle 2">
            <a:extLst>
              <a:ext uri="{FF2B5EF4-FFF2-40B4-BE49-F238E27FC236}">
                <a16:creationId xmlns:a16="http://schemas.microsoft.com/office/drawing/2014/main" id="{D0157C6C-43F5-7ECA-A1D3-CDC8FD1C4C67}"/>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br>
              <a:rPr lang="en-US" b="1"/>
            </a:br>
            <a:br>
              <a:rPr lang="en-US" b="1"/>
            </a:br>
            <a:endParaRPr lang="en-US" b="1">
              <a:solidFill>
                <a:schemeClr val="tx1"/>
              </a:solidFill>
            </a:endParaRPr>
          </a:p>
        </p:txBody>
      </p:sp>
      <p:sp>
        <p:nvSpPr>
          <p:cNvPr id="4" name="Rectangle 3">
            <a:extLst>
              <a:ext uri="{FF2B5EF4-FFF2-40B4-BE49-F238E27FC236}">
                <a16:creationId xmlns:a16="http://schemas.microsoft.com/office/drawing/2014/main" id="{C4A03831-A2AB-3600-1AE0-DF668D1BB928}"/>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b="1">
                <a:solidFill>
                  <a:schemeClr val="tx1"/>
                </a:solidFill>
              </a:rPr>
            </a:br>
            <a:br>
              <a:rPr lang="en-US" b="1">
                <a:solidFill>
                  <a:schemeClr val="tx1"/>
                </a:solidFill>
              </a:rPr>
            </a:br>
            <a:r>
              <a:rPr lang="en-US" b="1">
                <a:solidFill>
                  <a:schemeClr val="tx1"/>
                </a:solidFill>
              </a:rPr>
              <a:t>1. </a:t>
            </a:r>
            <a:r>
              <a:rPr lang="en-US">
                <a:solidFill>
                  <a:schemeClr val="tx1"/>
                </a:solidFill>
                <a:ea typeface="+mn-lt"/>
                <a:cs typeface="+mn-lt"/>
              </a:rPr>
              <a:t>We have made some code changes for the Intrusion Module and have proceeded with the deployment. We are currently working on the Fire Extinguisher Model</a:t>
            </a:r>
            <a:endParaRPr lang="en-US">
              <a:solidFill>
                <a:schemeClr val="tx1"/>
              </a:solidFill>
            </a:endParaRPr>
          </a:p>
        </p:txBody>
      </p:sp>
      <p:sp>
        <p:nvSpPr>
          <p:cNvPr id="5" name="Rectangle 4">
            <a:extLst>
              <a:ext uri="{FF2B5EF4-FFF2-40B4-BE49-F238E27FC236}">
                <a16:creationId xmlns:a16="http://schemas.microsoft.com/office/drawing/2014/main" id="{4089C10F-484B-2689-8CCF-91B43B9F302D}"/>
              </a:ext>
            </a:extLst>
          </p:cNvPr>
          <p:cNvSpPr/>
          <p:nvPr/>
        </p:nvSpPr>
        <p:spPr>
          <a:xfrm>
            <a:off x="337268" y="4345407"/>
            <a:ext cx="5758732" cy="2094305"/>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endParaRPr>
          </a:p>
          <a:p>
            <a:r>
              <a:rPr lang="en-US">
                <a:solidFill>
                  <a:schemeClr val="tx1"/>
                </a:solidFill>
              </a:rPr>
              <a:t>Monitoring and improvement of newly deployed model</a:t>
            </a:r>
          </a:p>
          <a:p>
            <a:pPr marL="342900" indent="-342900">
              <a:buFont typeface="Arial"/>
              <a:buChar char="•"/>
            </a:pPr>
            <a:endParaRPr lang="en-US" b="1">
              <a:solidFill>
                <a:srgbClr val="000000"/>
              </a:solidFill>
            </a:endParaRP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C6017ECD-5E9E-AC8B-91DC-F120422D19F5}"/>
              </a:ext>
            </a:extLst>
          </p:cNvPr>
          <p:cNvSpPr txBox="1"/>
          <p:nvPr/>
        </p:nvSpPr>
        <p:spPr>
          <a:xfrm>
            <a:off x="8397931" y="91128"/>
            <a:ext cx="2743200"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 On </a:t>
            </a:r>
            <a:r>
              <a:rPr lang="en-US" sz="1400" err="1">
                <a:solidFill>
                  <a:schemeClr val="accent1"/>
                </a:solidFill>
                <a:latin typeface="Arial"/>
                <a:cs typeface="Arial"/>
              </a:rPr>
              <a:t>Avathon</a:t>
            </a:r>
            <a:r>
              <a:rPr lang="en-US" sz="1400">
                <a:solidFill>
                  <a:schemeClr val="accent1"/>
                </a:solidFill>
                <a:latin typeface="Arial"/>
                <a:cs typeface="Arial"/>
              </a:rPr>
              <a:t> Cloud </a:t>
            </a:r>
          </a:p>
          <a:p>
            <a:endParaRPr lang="en-US" sz="1000">
              <a:solidFill>
                <a:schemeClr val="accent1"/>
              </a:solidFill>
              <a:latin typeface="Arial"/>
              <a:cs typeface="Arial"/>
            </a:endParaRPr>
          </a:p>
          <a:p>
            <a:endParaRPr lang="en-US" sz="14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3615085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5DC21-16DA-BD9D-B702-82E3298326FE}"/>
              </a:ext>
            </a:extLst>
          </p:cNvPr>
          <p:cNvSpPr>
            <a:spLocks noGrp="1"/>
          </p:cNvSpPr>
          <p:nvPr>
            <p:ph type="title"/>
          </p:nvPr>
        </p:nvSpPr>
        <p:spPr/>
        <p:txBody>
          <a:bodyPr>
            <a:normAutofit fontScale="90000"/>
          </a:bodyPr>
          <a:lstStyle/>
          <a:p>
            <a:r>
              <a:rPr lang="en-GB"/>
              <a:t>Project Health(Customer Wise)– India Team</a:t>
            </a:r>
          </a:p>
        </p:txBody>
      </p:sp>
      <p:graphicFrame>
        <p:nvGraphicFramePr>
          <p:cNvPr id="8" name="Table 7">
            <a:extLst>
              <a:ext uri="{FF2B5EF4-FFF2-40B4-BE49-F238E27FC236}">
                <a16:creationId xmlns:a16="http://schemas.microsoft.com/office/drawing/2014/main" id="{7CD32ECF-293B-F9AE-00BB-47F88C8E7544}"/>
              </a:ext>
            </a:extLst>
          </p:cNvPr>
          <p:cNvGraphicFramePr>
            <a:graphicFrameLocks noGrp="1"/>
          </p:cNvGraphicFramePr>
          <p:nvPr>
            <p:extLst>
              <p:ext uri="{D42A27DB-BD31-4B8C-83A1-F6EECF244321}">
                <p14:modId xmlns:p14="http://schemas.microsoft.com/office/powerpoint/2010/main" val="391126774"/>
              </p:ext>
            </p:extLst>
          </p:nvPr>
        </p:nvGraphicFramePr>
        <p:xfrm>
          <a:off x="2605858" y="1030806"/>
          <a:ext cx="5390610" cy="5273040"/>
        </p:xfrm>
        <a:graphic>
          <a:graphicData uri="http://schemas.openxmlformats.org/drawingml/2006/table">
            <a:tbl>
              <a:tblPr firstRow="1" bandRow="1">
                <a:tableStyleId>{2D5ABB26-0587-4C30-8999-92F81FD0307C}</a:tableStyleId>
              </a:tblPr>
              <a:tblGrid>
                <a:gridCol w="1379316">
                  <a:extLst>
                    <a:ext uri="{9D8B030D-6E8A-4147-A177-3AD203B41FA5}">
                      <a16:colId xmlns:a16="http://schemas.microsoft.com/office/drawing/2014/main" val="2312407925"/>
                    </a:ext>
                  </a:extLst>
                </a:gridCol>
                <a:gridCol w="1827045">
                  <a:extLst>
                    <a:ext uri="{9D8B030D-6E8A-4147-A177-3AD203B41FA5}">
                      <a16:colId xmlns:a16="http://schemas.microsoft.com/office/drawing/2014/main" val="2573716598"/>
                    </a:ext>
                  </a:extLst>
                </a:gridCol>
                <a:gridCol w="2184249">
                  <a:extLst>
                    <a:ext uri="{9D8B030D-6E8A-4147-A177-3AD203B41FA5}">
                      <a16:colId xmlns:a16="http://schemas.microsoft.com/office/drawing/2014/main" val="1479911195"/>
                    </a:ext>
                  </a:extLst>
                </a:gridCol>
              </a:tblGrid>
              <a:tr h="293271">
                <a:tc>
                  <a:txBody>
                    <a:bodyPr/>
                    <a:lstStyle/>
                    <a:p>
                      <a:pPr lvl="0" algn="ctr">
                        <a:buNone/>
                      </a:pPr>
                      <a:r>
                        <a:rPr lang="en-US" sz="2000" b="1">
                          <a:solidFill>
                            <a:srgbClr val="FF0000"/>
                          </a:solidFill>
                          <a:latin typeface="Calibri"/>
                        </a:rPr>
                        <a:t>RED</a:t>
                      </a:r>
                      <a:endParaRPr lang="en-US" sz="2000" b="1"/>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lvl="0" algn="ctr">
                        <a:buNone/>
                      </a:pPr>
                      <a:r>
                        <a:rPr lang="en-US" sz="2000" b="1">
                          <a:solidFill>
                            <a:schemeClr val="accent2"/>
                          </a:solidFill>
                          <a:latin typeface="Calibri"/>
                        </a:rPr>
                        <a:t>AMBER</a:t>
                      </a:r>
                      <a:endParaRPr lang="en-US" sz="2000" b="1"/>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sz="2000" b="1">
                          <a:solidFill>
                            <a:schemeClr val="accent6"/>
                          </a:solidFill>
                          <a:latin typeface="Calibri"/>
                        </a:rPr>
                        <a:t>GREEN</a:t>
                      </a:r>
                      <a:endParaRPr lang="en-US" sz="2000" b="1" i="0" u="none" strike="noStrike" noProof="0">
                        <a:solidFill>
                          <a:srgbClr val="000000"/>
                        </a:solidFill>
                        <a:latin typeface="Arial"/>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152855570"/>
                  </a:ext>
                </a:extLst>
              </a:tr>
              <a:tr h="293271">
                <a:tc rowSpan="16">
                  <a:txBody>
                    <a:bodyPr/>
                    <a:lstStyle/>
                    <a:p>
                      <a:pPr algn="ctr"/>
                      <a:r>
                        <a:rPr lang="en-US">
                          <a:latin typeface="Calibri"/>
                        </a:rPr>
                        <a:t>CHT</a:t>
                      </a:r>
                      <a:r>
                        <a:rPr lang="en-US" sz="1400" b="0" i="0" u="none" strike="noStrike" noProof="0">
                          <a:solidFill>
                            <a:srgbClr val="000000"/>
                          </a:solidFill>
                          <a:latin typeface="Calibri"/>
                        </a:rPr>
                        <a:t>(core9)</a:t>
                      </a:r>
                      <a:endParaRPr lang="en-US">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ctr"/>
                      <a:r>
                        <a:rPr lang="en-US">
                          <a:latin typeface="Calibri"/>
                        </a:rPr>
                        <a:t>Nestle(core9)</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latin typeface="Calibri"/>
                        </a:rPr>
                        <a:t>HPCL</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79496650"/>
                  </a:ext>
                </a:extLst>
              </a:tr>
              <a:tr h="293271">
                <a:tc vMerge="1">
                  <a:txBody>
                    <a:bodyPr/>
                    <a:lstStyle/>
                    <a:p>
                      <a:endParaRPr lang="en-US"/>
                    </a:p>
                  </a:txBody>
                  <a:tcPr marL="0" marR="0" marT="0" marB="0" horzOverflow="overflow"/>
                </a:tc>
                <a:tc>
                  <a:txBody>
                    <a:bodyPr/>
                    <a:lstStyle/>
                    <a:p>
                      <a:pPr lvl="0" algn="ctr">
                        <a:buNone/>
                      </a:pPr>
                      <a:r>
                        <a:rPr lang="en-US">
                          <a:latin typeface="Calibri"/>
                        </a:rPr>
                        <a:t>TRL</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latin typeface="Calibri"/>
                        </a:rPr>
                        <a:t>McD(CPlus - POC)</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43465451"/>
                  </a:ext>
                </a:extLst>
              </a:tr>
              <a:tr h="293271">
                <a:tc vMerge="1">
                  <a:txBody>
                    <a:bodyPr/>
                    <a:lstStyle/>
                    <a:p>
                      <a:endParaRPr lang="en-US"/>
                    </a:p>
                  </a:txBody>
                  <a:tcPr marL="0" marR="0" marT="0" marB="0" horzOverflow="overflow"/>
                </a:tc>
                <a:tc>
                  <a:txBody>
                    <a:bodyPr/>
                    <a:lstStyle/>
                    <a:p>
                      <a:pPr lvl="0" algn="ctr">
                        <a:buNone/>
                      </a:pPr>
                      <a:r>
                        <a:rPr lang="en-US">
                          <a:latin typeface="Calibri"/>
                        </a:rPr>
                        <a:t>JIO BP CNG</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latin typeface="Calibri"/>
                        </a:rPr>
                        <a:t>HUL(</a:t>
                      </a:r>
                      <a:r>
                        <a:rPr lang="en-US" err="1">
                          <a:latin typeface="Calibri"/>
                        </a:rPr>
                        <a:t>CPlus</a:t>
                      </a:r>
                      <a:r>
                        <a:rPr lang="en-US">
                          <a:latin typeface="Calibri"/>
                        </a:rPr>
                        <a:t> - POC)</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794207300"/>
                  </a:ext>
                </a:extLst>
              </a:tr>
              <a:tr h="293271">
                <a:tc vMerge="1">
                  <a:txBody>
                    <a:bodyPr/>
                    <a:lstStyle/>
                    <a:p>
                      <a:endParaRPr lang="en-US"/>
                    </a:p>
                  </a:txBody>
                  <a:tcPr marL="0" marR="0" marT="0" marB="0" horzOverflow="overflow"/>
                </a:tc>
                <a:tc>
                  <a:txBody>
                    <a:bodyPr/>
                    <a:lstStyle/>
                    <a:p>
                      <a:pPr lvl="0" algn="ctr">
                        <a:buNone/>
                      </a:pPr>
                      <a:r>
                        <a:rPr lang="en-US">
                          <a:latin typeface="Calibri"/>
                        </a:rPr>
                        <a:t>JIO BP SOLAR</a:t>
                      </a: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latin typeface="Calibri"/>
                        </a:rPr>
                        <a:t>Reliance(CPlus - POC)</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238156164"/>
                  </a:ext>
                </a:extLst>
              </a:tr>
              <a:tr h="293271">
                <a:tc vMerge="1">
                  <a:txBody>
                    <a:bodyPr/>
                    <a:lstStyle/>
                    <a:p>
                      <a:endParaRPr lang="en-US"/>
                    </a:p>
                  </a:txBody>
                  <a:tcPr marL="0" marR="0" marT="0" marB="0" horzOverflow="overflow"/>
                </a:tc>
                <a:tc rowSpan="12">
                  <a:txBody>
                    <a:bodyPr/>
                    <a:lstStyle/>
                    <a:p>
                      <a:pPr lvl="0" algn="ctr">
                        <a:buNone/>
                      </a:pPr>
                      <a:endParaRPr lang="en-US">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lvl="0" algn="ctr">
                        <a:buNone/>
                      </a:pPr>
                      <a:r>
                        <a:rPr lang="en-US">
                          <a:latin typeface="Calibri"/>
                        </a:rPr>
                        <a:t>JIO BP RMS</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4168167530"/>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JIO BP Warehouse </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618092012"/>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JIO BP EV</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3180862"/>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UPL</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2571333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L&amp;T</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604338787"/>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err="1">
                          <a:latin typeface="Calibri"/>
                        </a:rPr>
                        <a:t>WoolWorths</a:t>
                      </a:r>
                      <a:endParaRPr lang="en-US">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185823744"/>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Britannia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80135501"/>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Xerox</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51578738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Heineken</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45093388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Datema</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454295456"/>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err="1">
                          <a:latin typeface="Calibri"/>
                        </a:rPr>
                        <a:t>Onitio</a:t>
                      </a:r>
                      <a:endParaRPr lang="en-US">
                        <a:latin typeface="Calibri"/>
                      </a:endParaRP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563131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Novo Nordisk</a:t>
                      </a:r>
                    </a:p>
                  </a:txBody>
                  <a:tcP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345628571"/>
                  </a:ext>
                </a:extLst>
              </a:tr>
            </a:tbl>
          </a:graphicData>
        </a:graphic>
      </p:graphicFrame>
    </p:spTree>
    <p:extLst>
      <p:ext uri="{BB962C8B-B14F-4D97-AF65-F5344CB8AC3E}">
        <p14:creationId xmlns:p14="http://schemas.microsoft.com/office/powerpoint/2010/main" val="12834547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157894F4-22FD-4562-95B3-9093523CBC86}"/>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0D8C22EE-0BC9-0C5F-195F-454C5F2353F8}"/>
              </a:ext>
            </a:extLst>
          </p:cNvPr>
          <p:cNvSpPr txBox="1">
            <a:spLocks noGrp="1"/>
          </p:cNvSpPr>
          <p:nvPr>
            <p:ph type="title"/>
          </p:nvPr>
        </p:nvSpPr>
        <p:spPr>
          <a:xfrm>
            <a:off x="337268" y="153621"/>
            <a:ext cx="8649095" cy="644477"/>
          </a:xfrm>
          <a:prstGeom prst="rect">
            <a:avLst/>
          </a:prstGeom>
          <a:noFill/>
          <a:ln>
            <a:noFill/>
          </a:ln>
        </p:spPr>
        <p:txBody>
          <a:bodyPr spcFirstLastPara="1" wrap="square" lIns="91425" tIns="45700" rIns="91425" bIns="45700" anchor="ctr" anchorCtr="0">
            <a:normAutofit fontScale="90000"/>
          </a:bodyPr>
          <a:lstStyle/>
          <a:p>
            <a:pPr>
              <a:buSzPct val="100000"/>
            </a:pPr>
            <a:r>
              <a:rPr lang="en-US"/>
              <a:t>CP Plus - Reliance (POC)                                                              </a:t>
            </a:r>
          </a:p>
        </p:txBody>
      </p:sp>
      <p:sp>
        <p:nvSpPr>
          <p:cNvPr id="2" name="Rectangle 1">
            <a:extLst>
              <a:ext uri="{FF2B5EF4-FFF2-40B4-BE49-F238E27FC236}">
                <a16:creationId xmlns:a16="http://schemas.microsoft.com/office/drawing/2014/main" id="{A8E398E8-9919-2EFD-A784-F58841B77066}"/>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p>
          <a:p>
            <a:pPr marL="342900" indent="-342900">
              <a:buAutoNum type="arabicPeriod"/>
            </a:pPr>
            <a:r>
              <a:rPr lang="en-US" b="1">
                <a:solidFill>
                  <a:schemeClr val="tx1"/>
                </a:solidFill>
              </a:rPr>
              <a:t> Deployment of VAIA at 5 Reliance POC Sites</a:t>
            </a:r>
          </a:p>
          <a:p>
            <a:pPr marL="342900" indent="-342900">
              <a:buAutoNum type="arabicPeriod"/>
            </a:pPr>
            <a:r>
              <a:rPr lang="en-US" b="1">
                <a:solidFill>
                  <a:schemeClr val="tx1"/>
                </a:solidFill>
              </a:rPr>
              <a:t>Implementation Date Reliance – TBD</a:t>
            </a:r>
          </a:p>
          <a:p>
            <a:pPr marL="342900" indent="-342900">
              <a:buAutoNum type="arabicPeriod"/>
            </a:pPr>
            <a:r>
              <a:rPr lang="en-US" b="1">
                <a:solidFill>
                  <a:schemeClr val="tx1"/>
                </a:solidFill>
              </a:rPr>
              <a:t>Revenue - TBD</a:t>
            </a:r>
          </a:p>
          <a:p>
            <a:pPr marL="342900" indent="-342900">
              <a:buAutoNum type="arabicPeriod"/>
            </a:pPr>
            <a:endParaRPr lang="en-US" b="1">
              <a:solidFill>
                <a:schemeClr val="tx1"/>
              </a:solidFill>
            </a:endParaRPr>
          </a:p>
          <a:p>
            <a:r>
              <a:rPr lang="en-US" b="1">
                <a:solidFill>
                  <a:schemeClr val="tx1"/>
                </a:solidFill>
              </a:rPr>
              <a:t>Total </a:t>
            </a:r>
            <a:r>
              <a:rPr lang="en-US" b="1" err="1">
                <a:solidFill>
                  <a:schemeClr val="tx1"/>
                </a:solidFill>
              </a:rPr>
              <a:t>Usecases</a:t>
            </a:r>
            <a:r>
              <a:rPr lang="en-US" b="1">
                <a:solidFill>
                  <a:schemeClr val="tx1"/>
                </a:solidFill>
              </a:rPr>
              <a:t> – 8</a:t>
            </a:r>
          </a:p>
          <a:p>
            <a:r>
              <a:rPr lang="en-US" b="1">
                <a:solidFill>
                  <a:schemeClr val="tx1"/>
                </a:solidFill>
              </a:rPr>
              <a:t>Available in product - 8</a:t>
            </a:r>
          </a:p>
          <a:p>
            <a:pPr marL="342900" indent="-342900">
              <a:buAutoNum type="arabicPeriod"/>
            </a:pPr>
            <a:endParaRPr lang="en-US" b="1">
              <a:solidFill>
                <a:schemeClr val="tx1"/>
              </a:solidFill>
            </a:endParaRPr>
          </a:p>
        </p:txBody>
      </p:sp>
      <p:sp>
        <p:nvSpPr>
          <p:cNvPr id="3" name="Rectangle 2">
            <a:extLst>
              <a:ext uri="{FF2B5EF4-FFF2-40B4-BE49-F238E27FC236}">
                <a16:creationId xmlns:a16="http://schemas.microsoft.com/office/drawing/2014/main" id="{7AF39603-EBCB-A2E1-E046-B7514A893664}"/>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pPr marL="342900" indent="-342900">
              <a:buAutoNum type="arabicPeriod"/>
            </a:pPr>
            <a:endParaRPr lang="en-US" sz="1400" b="1">
              <a:solidFill>
                <a:schemeClr val="tx1"/>
              </a:solidFill>
            </a:endParaRPr>
          </a:p>
          <a:p>
            <a:r>
              <a:rPr lang="en-US" sz="1400" b="1">
                <a:solidFill>
                  <a:schemeClr val="tx1"/>
                </a:solidFill>
              </a:rPr>
              <a:t>NA</a:t>
            </a:r>
          </a:p>
          <a:p>
            <a:pPr marL="342900" indent="-342900">
              <a:buAutoNum type="arabicPeriod"/>
            </a:pPr>
            <a:endParaRPr lang="en-US" b="1">
              <a:solidFill>
                <a:schemeClr val="tx1"/>
              </a:solidFill>
            </a:endParaRPr>
          </a:p>
        </p:txBody>
      </p:sp>
      <p:sp>
        <p:nvSpPr>
          <p:cNvPr id="4" name="Rectangle 3">
            <a:extLst>
              <a:ext uri="{FF2B5EF4-FFF2-40B4-BE49-F238E27FC236}">
                <a16:creationId xmlns:a16="http://schemas.microsoft.com/office/drawing/2014/main" id="{26D5AB90-7271-CD0F-D698-76A4D19DB34A}"/>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br>
              <a:rPr lang="en-US" b="1"/>
            </a:br>
            <a:endParaRPr lang="en-US" b="1">
              <a:solidFill>
                <a:schemeClr val="tx1"/>
              </a:solidFill>
            </a:endParaRPr>
          </a:p>
          <a:p>
            <a:pPr marL="342900" indent="-342900">
              <a:buAutoNum type="arabicPeriod"/>
            </a:pPr>
            <a:r>
              <a:rPr lang="en-US" b="1">
                <a:solidFill>
                  <a:schemeClr val="tx1"/>
                </a:solidFill>
              </a:rPr>
              <a:t>Validation going on at 5 sites between CPP and </a:t>
            </a:r>
            <a:r>
              <a:rPr lang="en-US" b="1" err="1">
                <a:solidFill>
                  <a:schemeClr val="tx1"/>
                </a:solidFill>
              </a:rPr>
              <a:t>Avathon</a:t>
            </a:r>
          </a:p>
          <a:p>
            <a:pPr marL="342900" indent="-342900">
              <a:buAutoNum type="arabicPeriod"/>
            </a:pPr>
            <a:r>
              <a:rPr lang="en-US" b="1" err="1">
                <a:solidFill>
                  <a:schemeClr val="tx1"/>
                </a:solidFill>
              </a:rPr>
              <a:t>Avathon</a:t>
            </a:r>
            <a:r>
              <a:rPr lang="en-US" b="1">
                <a:solidFill>
                  <a:schemeClr val="tx1"/>
                </a:solidFill>
              </a:rPr>
              <a:t> visited 5 Reliance stores to support on </a:t>
            </a:r>
            <a:r>
              <a:rPr lang="en-US" b="1" err="1">
                <a:solidFill>
                  <a:schemeClr val="tx1"/>
                </a:solidFill>
              </a:rPr>
              <a:t>configuartions</a:t>
            </a:r>
            <a:r>
              <a:rPr lang="en-US" b="1">
                <a:solidFill>
                  <a:schemeClr val="tx1"/>
                </a:solidFill>
              </a:rPr>
              <a:t> and testing – Completed</a:t>
            </a:r>
          </a:p>
          <a:p>
            <a:endParaRPr lang="en-US" b="1">
              <a:solidFill>
                <a:schemeClr val="tx1"/>
              </a:solidFill>
            </a:endParaRPr>
          </a:p>
          <a:p>
            <a:pPr marL="342900" indent="-342900">
              <a:buAutoNum type="arabicPeriod"/>
            </a:pPr>
            <a:endParaRPr lang="en-US" b="1">
              <a:solidFill>
                <a:schemeClr val="tx1"/>
              </a:solidFill>
            </a:endParaRP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10C932DD-6352-D898-A394-398880F818F6}"/>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AutoNum type="arabicPeriod"/>
            </a:pPr>
            <a:r>
              <a:rPr lang="en-US" b="1" err="1">
                <a:solidFill>
                  <a:schemeClr val="tx1"/>
                </a:solidFill>
              </a:rPr>
              <a:t>Continous</a:t>
            </a:r>
            <a:r>
              <a:rPr lang="en-US" b="1">
                <a:solidFill>
                  <a:schemeClr val="tx1"/>
                </a:solidFill>
              </a:rPr>
              <a:t> monitoring for Accuracy at 5 sites</a:t>
            </a:r>
          </a:p>
          <a:p>
            <a:pPr marL="342900" indent="-342900">
              <a:buAutoNum type="arabicPeriod"/>
            </a:pPr>
            <a:r>
              <a:rPr lang="en-US" b="1">
                <a:solidFill>
                  <a:schemeClr val="tx1"/>
                </a:solidFill>
              </a:rPr>
              <a:t>Handover of 5 sites to customer planned on 30th April from CPP to Reliance</a:t>
            </a:r>
          </a:p>
          <a:p>
            <a:pPr marL="342900" indent="-342900">
              <a:buAutoNum type="arabicPeriod"/>
            </a:pPr>
            <a:r>
              <a:rPr lang="en-US" b="1">
                <a:solidFill>
                  <a:schemeClr val="tx1"/>
                </a:solidFill>
              </a:rPr>
              <a:t>Executive readout planned tentatively – 15th May</a:t>
            </a:r>
          </a:p>
        </p:txBody>
      </p:sp>
      <p:sp>
        <p:nvSpPr>
          <p:cNvPr id="7" name="TextBox 6">
            <a:extLst>
              <a:ext uri="{FF2B5EF4-FFF2-40B4-BE49-F238E27FC236}">
                <a16:creationId xmlns:a16="http://schemas.microsoft.com/office/drawing/2014/main" id="{E50EB697-93B6-56AB-D23C-94A8B49C6A31}"/>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Hosting– On prem</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23928133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5E5D08F2-A195-3EAF-6F01-B8800B58CB01}"/>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94D29766-5240-4D36-3861-773D7D08E4E3}"/>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HUL – CP Plus - POC</a:t>
            </a:r>
            <a:endParaRPr lang="en-US"/>
          </a:p>
        </p:txBody>
      </p:sp>
      <p:sp>
        <p:nvSpPr>
          <p:cNvPr id="2" name="Rectangle 1">
            <a:extLst>
              <a:ext uri="{FF2B5EF4-FFF2-40B4-BE49-F238E27FC236}">
                <a16:creationId xmlns:a16="http://schemas.microsoft.com/office/drawing/2014/main" id="{AEF50BC9-5365-1911-F025-A447556B04CB}"/>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285750" indent="-285750">
              <a:buFont typeface="Arial"/>
              <a:buChar char="•"/>
            </a:pPr>
            <a:r>
              <a:rPr lang="en-US" b="1">
                <a:solidFill>
                  <a:schemeClr val="tx1"/>
                </a:solidFill>
              </a:rPr>
              <a:t>Scope &amp; Implementation Date (including Revenue)</a:t>
            </a:r>
            <a:endParaRPr lang="en-US">
              <a:solidFill>
                <a:schemeClr val="tx1"/>
              </a:solidFill>
            </a:endParaRPr>
          </a:p>
          <a:p>
            <a:pPr marL="342900" indent="-342900">
              <a:buAutoNum type="arabicPeriod"/>
            </a:pPr>
            <a:r>
              <a:rPr lang="en-US" b="1">
                <a:solidFill>
                  <a:schemeClr val="tx1"/>
                </a:solidFill>
              </a:rPr>
              <a:t>Deployment of VAIA at 1 HUL POC Site</a:t>
            </a:r>
            <a:endParaRPr lang="en-US">
              <a:solidFill>
                <a:schemeClr val="tx1"/>
              </a:solidFill>
            </a:endParaRPr>
          </a:p>
          <a:p>
            <a:pPr marL="342900" indent="-342900">
              <a:buAutoNum type="arabicPeriod"/>
            </a:pPr>
            <a:r>
              <a:rPr lang="en-US" b="1">
                <a:solidFill>
                  <a:schemeClr val="tx1"/>
                </a:solidFill>
              </a:rPr>
              <a:t>Implementation Date HUL – TBD</a:t>
            </a:r>
            <a:endParaRPr lang="en-US">
              <a:solidFill>
                <a:schemeClr val="tx1"/>
              </a:solidFill>
            </a:endParaRPr>
          </a:p>
          <a:p>
            <a:pPr marL="342900" indent="-342900">
              <a:buAutoNum type="arabicPeriod"/>
            </a:pPr>
            <a:r>
              <a:rPr lang="en-US" b="1">
                <a:solidFill>
                  <a:schemeClr val="tx1"/>
                </a:solidFill>
              </a:rPr>
              <a:t>Revenue - TBD</a:t>
            </a:r>
            <a:endParaRPr lang="en-US">
              <a:solidFill>
                <a:schemeClr val="tx1"/>
              </a:solidFill>
            </a:endParaRPr>
          </a:p>
          <a:p>
            <a:br>
              <a:rPr lang="en-US">
                <a:solidFill>
                  <a:schemeClr val="tx1"/>
                </a:solidFill>
              </a:rPr>
            </a:br>
            <a:r>
              <a:rPr lang="en-US">
                <a:solidFill>
                  <a:schemeClr val="tx1"/>
                </a:solidFill>
              </a:rPr>
              <a:t>Total </a:t>
            </a:r>
            <a:r>
              <a:rPr lang="en-US" err="1">
                <a:solidFill>
                  <a:schemeClr val="tx1"/>
                </a:solidFill>
              </a:rPr>
              <a:t>Usecases</a:t>
            </a:r>
            <a:r>
              <a:rPr lang="en-US">
                <a:solidFill>
                  <a:schemeClr val="tx1"/>
                </a:solidFill>
              </a:rPr>
              <a:t> – 6</a:t>
            </a:r>
          </a:p>
          <a:p>
            <a:r>
              <a:rPr lang="en-US">
                <a:solidFill>
                  <a:schemeClr val="tx1"/>
                </a:solidFill>
              </a:rPr>
              <a:t>Custome </a:t>
            </a:r>
            <a:r>
              <a:rPr lang="en-US" err="1">
                <a:solidFill>
                  <a:schemeClr val="tx1"/>
                </a:solidFill>
              </a:rPr>
              <a:t>usecases</a:t>
            </a:r>
            <a:r>
              <a:rPr lang="en-US">
                <a:solidFill>
                  <a:schemeClr val="tx1"/>
                </a:solidFill>
              </a:rPr>
              <a:t> – 6(Ready to move to product)</a:t>
            </a:r>
          </a:p>
          <a:p>
            <a:pPr marL="342900" indent="-342900">
              <a:buAutoNum type="arabicPeriod"/>
            </a:pPr>
            <a:endParaRPr lang="en-US" b="1">
              <a:solidFill>
                <a:schemeClr val="tx1"/>
              </a:solidFill>
            </a:endParaRPr>
          </a:p>
        </p:txBody>
      </p:sp>
      <p:sp>
        <p:nvSpPr>
          <p:cNvPr id="3" name="Rectangle 2">
            <a:extLst>
              <a:ext uri="{FF2B5EF4-FFF2-40B4-BE49-F238E27FC236}">
                <a16:creationId xmlns:a16="http://schemas.microsoft.com/office/drawing/2014/main" id="{B2C072B2-07EE-7FFC-6E13-5CD0FCEF828C}"/>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p:txBody>
      </p:sp>
      <p:sp>
        <p:nvSpPr>
          <p:cNvPr id="4" name="Rectangle 3">
            <a:extLst>
              <a:ext uri="{FF2B5EF4-FFF2-40B4-BE49-F238E27FC236}">
                <a16:creationId xmlns:a16="http://schemas.microsoft.com/office/drawing/2014/main" id="{9A29C8E4-BA6F-F2D5-BC60-ED6F41A9EA10}"/>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285750" indent="-285750">
              <a:buFont typeface="Arial"/>
              <a:buChar char="•"/>
            </a:pPr>
            <a:r>
              <a:rPr lang="en-US" b="1">
                <a:solidFill>
                  <a:schemeClr val="tx1"/>
                </a:solidFill>
              </a:rPr>
              <a:t>Waiting on customer to get back</a:t>
            </a: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53687397-6BFD-E7FA-DD1C-318FAEA77EBF}"/>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endParaRPr lang="en-US" b="1">
              <a:solidFill>
                <a:schemeClr val="tx1"/>
              </a:solidFill>
            </a:endParaRPr>
          </a:p>
          <a:p>
            <a:pPr marL="285750" indent="-285750">
              <a:buFont typeface="Arial"/>
              <a:buChar char="•"/>
            </a:pPr>
            <a:r>
              <a:rPr lang="en-US" b="1">
                <a:solidFill>
                  <a:schemeClr val="tx1"/>
                </a:solidFill>
              </a:rPr>
              <a:t>Schedule for Next Week</a:t>
            </a:r>
            <a:endParaRPr lang="en-US">
              <a:solidFill>
                <a:srgbClr val="000000"/>
              </a:solidFill>
            </a:endParaRPr>
          </a:p>
          <a:p>
            <a:r>
              <a:rPr lang="en-US" b="1">
                <a:solidFill>
                  <a:schemeClr val="tx1"/>
                </a:solidFill>
              </a:rPr>
              <a:t>Waiting on customer to get back on commercial discussions with CPP</a:t>
            </a:r>
          </a:p>
          <a:p>
            <a:pPr marL="342900" indent="-342900">
              <a:buAutoNum type="arabicPeriod"/>
            </a:pPr>
            <a:endParaRPr lang="en-US">
              <a:solidFill>
                <a:srgbClr val="000000"/>
              </a:solidFill>
            </a:endParaRPr>
          </a:p>
          <a:p>
            <a:pPr marL="342900" indent="-342900">
              <a:buAutoNum type="arabicPeriod"/>
            </a:pPr>
            <a:endParaRPr lang="en-US">
              <a:solidFill>
                <a:srgbClr val="000000"/>
              </a:solidFill>
            </a:endParaRP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13EF637D-5556-E4D4-EF67-3781175250D2}"/>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Hosting– On prem</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320993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F1566302-A0AE-92E9-F9DC-B40DC5CBF09F}"/>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15105DA2-585D-A672-4E47-CC5566DD4C8E}"/>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MCD – CP Plus - POC</a:t>
            </a:r>
            <a:endParaRPr lang="en-US"/>
          </a:p>
        </p:txBody>
      </p:sp>
      <p:sp>
        <p:nvSpPr>
          <p:cNvPr id="2" name="Rectangle 1">
            <a:extLst>
              <a:ext uri="{FF2B5EF4-FFF2-40B4-BE49-F238E27FC236}">
                <a16:creationId xmlns:a16="http://schemas.microsoft.com/office/drawing/2014/main" id="{78F2036D-7224-556C-E2F6-0041AEAC919A}"/>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285750" indent="-285750">
              <a:buFont typeface="Arial"/>
              <a:buChar char="•"/>
            </a:pPr>
            <a:r>
              <a:rPr lang="en-US" b="1">
                <a:solidFill>
                  <a:schemeClr val="tx1"/>
                </a:solidFill>
              </a:rPr>
              <a:t>Scope &amp; Implementation Date (including Revenue)</a:t>
            </a:r>
            <a:endParaRPr lang="en-US">
              <a:solidFill>
                <a:schemeClr val="tx1"/>
              </a:solidFill>
            </a:endParaRPr>
          </a:p>
          <a:p>
            <a:pPr marL="342900" indent="-342900">
              <a:buAutoNum type="arabicPeriod"/>
            </a:pPr>
            <a:r>
              <a:rPr lang="en-US" b="1">
                <a:solidFill>
                  <a:schemeClr val="tx1"/>
                </a:solidFill>
              </a:rPr>
              <a:t>Deployment of VAIA at 2 McD POC Sites</a:t>
            </a:r>
            <a:endParaRPr lang="en-US">
              <a:solidFill>
                <a:schemeClr val="tx1"/>
              </a:solidFill>
            </a:endParaRPr>
          </a:p>
          <a:p>
            <a:pPr marL="342900" indent="-342900">
              <a:buAutoNum type="arabicPeriod"/>
            </a:pPr>
            <a:r>
              <a:rPr lang="en-US" b="1">
                <a:solidFill>
                  <a:schemeClr val="tx1"/>
                </a:solidFill>
              </a:rPr>
              <a:t>Implementation Date McD – 6th March</a:t>
            </a:r>
            <a:endParaRPr lang="en-US">
              <a:solidFill>
                <a:schemeClr val="tx1"/>
              </a:solidFill>
            </a:endParaRPr>
          </a:p>
          <a:p>
            <a:pPr marL="342900" indent="-342900">
              <a:buAutoNum type="arabicPeriod"/>
            </a:pPr>
            <a:r>
              <a:rPr lang="en-US" b="1">
                <a:solidFill>
                  <a:schemeClr val="tx1"/>
                </a:solidFill>
              </a:rPr>
              <a:t>Revenue - TBD</a:t>
            </a:r>
            <a:endParaRPr lang="en-US">
              <a:solidFill>
                <a:schemeClr val="tx1"/>
              </a:solidFill>
            </a:endParaRPr>
          </a:p>
          <a:p>
            <a:r>
              <a:rPr lang="en-US">
                <a:solidFill>
                  <a:schemeClr val="tx1"/>
                </a:solidFill>
              </a:rPr>
              <a:t>Total </a:t>
            </a:r>
            <a:r>
              <a:rPr lang="en-US" err="1">
                <a:solidFill>
                  <a:schemeClr val="tx1"/>
                </a:solidFill>
              </a:rPr>
              <a:t>usecases</a:t>
            </a:r>
            <a:r>
              <a:rPr lang="en-US">
                <a:solidFill>
                  <a:schemeClr val="tx1"/>
                </a:solidFill>
              </a:rPr>
              <a:t> – 14</a:t>
            </a:r>
            <a:br>
              <a:rPr lang="en-US"/>
            </a:br>
            <a:r>
              <a:rPr lang="en-US">
                <a:solidFill>
                  <a:schemeClr val="tx1"/>
                </a:solidFill>
              </a:rPr>
              <a:t>Available in product – 8( which required for POC)</a:t>
            </a:r>
          </a:p>
          <a:p>
            <a:pPr marL="342900" indent="-342900">
              <a:buAutoNum type="arabicPeriod"/>
            </a:pPr>
            <a:endParaRPr lang="en-US" b="1">
              <a:solidFill>
                <a:schemeClr val="tx1"/>
              </a:solidFill>
            </a:endParaRPr>
          </a:p>
        </p:txBody>
      </p:sp>
      <p:sp>
        <p:nvSpPr>
          <p:cNvPr id="3" name="Rectangle 2">
            <a:extLst>
              <a:ext uri="{FF2B5EF4-FFF2-40B4-BE49-F238E27FC236}">
                <a16:creationId xmlns:a16="http://schemas.microsoft.com/office/drawing/2014/main" id="{0AC9657F-B0B9-FBF2-6729-03B764122FBA}"/>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p:txBody>
      </p:sp>
      <p:sp>
        <p:nvSpPr>
          <p:cNvPr id="4" name="Rectangle 3">
            <a:extLst>
              <a:ext uri="{FF2B5EF4-FFF2-40B4-BE49-F238E27FC236}">
                <a16:creationId xmlns:a16="http://schemas.microsoft.com/office/drawing/2014/main" id="{49E9FAD9-DDBB-9CC5-957A-6DB1A70EBB13}"/>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285750" indent="-285750">
              <a:buFont typeface="Arial"/>
              <a:buChar char="•"/>
            </a:pPr>
            <a:r>
              <a:rPr lang="en-US" b="1">
                <a:solidFill>
                  <a:schemeClr val="tx1"/>
                </a:solidFill>
              </a:rPr>
              <a:t>This week’s Status to Plan</a:t>
            </a:r>
            <a:endParaRPr lang="en-US">
              <a:solidFill>
                <a:schemeClr val="tx1"/>
              </a:solidFill>
            </a:endParaRPr>
          </a:p>
          <a:p>
            <a:pPr marL="342900" indent="-342900">
              <a:buAutoNum type="arabicPeriod"/>
            </a:pPr>
            <a:r>
              <a:rPr lang="en-US" b="1">
                <a:solidFill>
                  <a:schemeClr val="tx1"/>
                </a:solidFill>
              </a:rPr>
              <a:t>Model optimization for deployed use cases at McD 2 sites</a:t>
            </a:r>
            <a:endParaRPr lang="en-US">
              <a:solidFill>
                <a:schemeClr val="tx1"/>
              </a:solidFill>
            </a:endParaRPr>
          </a:p>
          <a:p>
            <a:pPr marL="342900" indent="-342900">
              <a:buAutoNum type="arabicPeriod"/>
            </a:pPr>
            <a:endParaRPr lang="en-US" b="1">
              <a:solidFill>
                <a:schemeClr val="tx1"/>
              </a:solidFill>
            </a:endParaRPr>
          </a:p>
        </p:txBody>
      </p:sp>
      <p:sp>
        <p:nvSpPr>
          <p:cNvPr id="5" name="Rectangle 4">
            <a:extLst>
              <a:ext uri="{FF2B5EF4-FFF2-40B4-BE49-F238E27FC236}">
                <a16:creationId xmlns:a16="http://schemas.microsoft.com/office/drawing/2014/main" id="{F1A812E4-81BF-F22C-902C-ED59B72758EC}"/>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latin typeface="DM Sans"/>
            </a:endParaRPr>
          </a:p>
          <a:p>
            <a:r>
              <a:rPr lang="en-US" sz="1200" b="1">
                <a:solidFill>
                  <a:schemeClr val="tx1"/>
                </a:solidFill>
                <a:latin typeface="Aptos"/>
              </a:rPr>
              <a:t>Pilot Completion</a:t>
            </a:r>
            <a:r>
              <a:rPr lang="en-US" sz="1200">
                <a:solidFill>
                  <a:schemeClr val="tx1"/>
                </a:solidFill>
                <a:latin typeface="Aptos"/>
              </a:rPr>
              <a:t> – Achieved on </a:t>
            </a:r>
            <a:r>
              <a:rPr lang="en-US" sz="1200" b="1">
                <a:solidFill>
                  <a:schemeClr val="tx1"/>
                </a:solidFill>
                <a:latin typeface="Aptos"/>
              </a:rPr>
              <a:t>15th April 2025</a:t>
            </a:r>
            <a:r>
              <a:rPr lang="en-US" sz="1200">
                <a:solidFill>
                  <a:schemeClr val="tx1"/>
                </a:solidFill>
                <a:latin typeface="Aptos"/>
              </a:rPr>
              <a:t>.</a:t>
            </a:r>
            <a:endParaRPr lang="en-US" b="1">
              <a:solidFill>
                <a:schemeClr val="tx1"/>
              </a:solidFill>
            </a:endParaRPr>
          </a:p>
          <a:p>
            <a:r>
              <a:rPr lang="en-US" sz="1000">
                <a:solidFill>
                  <a:schemeClr val="tx1"/>
                </a:solidFill>
                <a:latin typeface="Courier New"/>
                <a:cs typeface="Courier New"/>
              </a:rPr>
              <a:t>o</a:t>
            </a:r>
            <a:r>
              <a:rPr lang="en-US" sz="700">
                <a:solidFill>
                  <a:schemeClr val="tx1"/>
                </a:solidFill>
                <a:latin typeface="Times New Roman"/>
                <a:cs typeface="Times New Roman"/>
              </a:rPr>
              <a:t>        </a:t>
            </a:r>
            <a:r>
              <a:rPr lang="en-US" sz="1200">
                <a:solidFill>
                  <a:schemeClr val="tx1"/>
                </a:solidFill>
                <a:latin typeface="Aptos"/>
              </a:rPr>
              <a:t>The </a:t>
            </a:r>
            <a:r>
              <a:rPr lang="en-US" sz="1200" b="1">
                <a:solidFill>
                  <a:schemeClr val="tx1"/>
                </a:solidFill>
                <a:latin typeface="Aptos"/>
              </a:rPr>
              <a:t>Heat Map use case</a:t>
            </a:r>
            <a:r>
              <a:rPr lang="en-US" sz="1200">
                <a:solidFill>
                  <a:schemeClr val="tx1"/>
                </a:solidFill>
                <a:latin typeface="Aptos"/>
              </a:rPr>
              <a:t> will be deployed in the </a:t>
            </a:r>
            <a:r>
              <a:rPr lang="en-US" sz="1200" b="1">
                <a:solidFill>
                  <a:schemeClr val="tx1"/>
                </a:solidFill>
                <a:latin typeface="Aptos"/>
              </a:rPr>
              <a:t>first week of May 2025</a:t>
            </a:r>
            <a:r>
              <a:rPr lang="en-US" sz="1200">
                <a:solidFill>
                  <a:schemeClr val="tx1"/>
                </a:solidFill>
                <a:latin typeface="Aptos"/>
              </a:rPr>
              <a:t>.</a:t>
            </a:r>
            <a:endParaRPr lang="en-US">
              <a:solidFill>
                <a:schemeClr val="tx1"/>
              </a:solidFill>
            </a:endParaRPr>
          </a:p>
          <a:p>
            <a:r>
              <a:rPr lang="en-US" sz="1000">
                <a:solidFill>
                  <a:schemeClr val="tx1"/>
                </a:solidFill>
                <a:latin typeface="Courier New"/>
                <a:cs typeface="Courier New"/>
              </a:rPr>
              <a:t>o</a:t>
            </a:r>
            <a:r>
              <a:rPr lang="en-US" sz="700">
                <a:solidFill>
                  <a:schemeClr val="tx1"/>
                </a:solidFill>
                <a:latin typeface="Times New Roman"/>
                <a:cs typeface="Times New Roman"/>
              </a:rPr>
              <a:t>        </a:t>
            </a:r>
            <a:r>
              <a:rPr lang="en-US" sz="1200">
                <a:solidFill>
                  <a:schemeClr val="tx1"/>
                </a:solidFill>
                <a:latin typeface="Aptos"/>
              </a:rPr>
              <a:t>For </a:t>
            </a:r>
            <a:r>
              <a:rPr lang="en-US" sz="1200" b="1">
                <a:solidFill>
                  <a:schemeClr val="tx1"/>
                </a:solidFill>
                <a:latin typeface="Aptos"/>
              </a:rPr>
              <a:t>Handwash Detection</a:t>
            </a:r>
            <a:r>
              <a:rPr lang="en-US" sz="1200">
                <a:solidFill>
                  <a:schemeClr val="tx1"/>
                </a:solidFill>
                <a:latin typeface="Aptos"/>
              </a:rPr>
              <a:t> and </a:t>
            </a:r>
            <a:r>
              <a:rPr lang="en-US" sz="1200" b="1">
                <a:solidFill>
                  <a:schemeClr val="tx1"/>
                </a:solidFill>
                <a:latin typeface="Aptos"/>
              </a:rPr>
              <a:t>Garbage Overflow</a:t>
            </a:r>
            <a:r>
              <a:rPr lang="en-US" sz="1200">
                <a:solidFill>
                  <a:schemeClr val="tx1"/>
                </a:solidFill>
                <a:latin typeface="Aptos"/>
              </a:rPr>
              <a:t>, we are yet to receive video footage, which may delay their inclusion in the upcoming release. Request CP Plus to confirm if any additional support is needed from </a:t>
            </a:r>
            <a:r>
              <a:rPr lang="en-US" sz="1200" err="1">
                <a:solidFill>
                  <a:schemeClr val="tx1"/>
                </a:solidFill>
                <a:latin typeface="Aptos"/>
              </a:rPr>
              <a:t>Avathon</a:t>
            </a:r>
            <a:r>
              <a:rPr lang="en-US" sz="1200">
                <a:solidFill>
                  <a:schemeClr val="tx1"/>
                </a:solidFill>
                <a:latin typeface="Aptos"/>
              </a:rPr>
              <a:t> on this.</a:t>
            </a:r>
            <a:endParaRPr lang="en-US">
              <a:solidFill>
                <a:schemeClr val="tx1"/>
              </a:solidFill>
            </a:endParaRPr>
          </a:p>
          <a:p>
            <a:r>
              <a:rPr lang="en-US" sz="1000">
                <a:solidFill>
                  <a:schemeClr val="tx1"/>
                </a:solidFill>
                <a:latin typeface="Symbol"/>
                <a:sym typeface="Symbol"/>
              </a:rPr>
              <a:t>·</a:t>
            </a:r>
            <a:r>
              <a:rPr lang="en-US" sz="700">
                <a:solidFill>
                  <a:schemeClr val="tx1"/>
                </a:solidFill>
                <a:latin typeface="Times New Roman"/>
                <a:cs typeface="Times New Roman"/>
              </a:rPr>
              <a:t>         </a:t>
            </a:r>
            <a:r>
              <a:rPr lang="en-US" sz="1200" b="1">
                <a:solidFill>
                  <a:schemeClr val="tx1"/>
                </a:solidFill>
                <a:latin typeface="Aptos"/>
              </a:rPr>
              <a:t>Executive Readout &amp; Commercial Proposal Discussion</a:t>
            </a:r>
            <a:r>
              <a:rPr lang="en-US" sz="1200">
                <a:solidFill>
                  <a:schemeClr val="tx1"/>
                </a:solidFill>
                <a:latin typeface="Aptos"/>
              </a:rPr>
              <a:t> – Scheduled for </a:t>
            </a:r>
            <a:r>
              <a:rPr lang="en-US" sz="1200" b="1">
                <a:solidFill>
                  <a:schemeClr val="tx1"/>
                </a:solidFill>
                <a:latin typeface="Aptos"/>
              </a:rPr>
              <a:t>30th April 2025</a:t>
            </a:r>
            <a:r>
              <a:rPr lang="en-US" sz="1200">
                <a:solidFill>
                  <a:schemeClr val="tx1"/>
                </a:solidFill>
                <a:latin typeface="Aptos"/>
              </a:rPr>
              <a:t>. CP Plus has shared the commercial proposal, which is currently under review by the McDonald’s team.</a:t>
            </a:r>
            <a:endParaRPr lang="en-US">
              <a:solidFill>
                <a:schemeClr val="tx1"/>
              </a:solidFill>
            </a:endParaRPr>
          </a:p>
          <a:p>
            <a:r>
              <a:rPr lang="en-US" sz="1000">
                <a:solidFill>
                  <a:schemeClr val="tx1"/>
                </a:solidFill>
                <a:latin typeface="Symbol"/>
                <a:sym typeface="Symbol"/>
              </a:rPr>
              <a:t>·</a:t>
            </a:r>
            <a:r>
              <a:rPr lang="en-US" sz="700">
                <a:solidFill>
                  <a:schemeClr val="tx1"/>
                </a:solidFill>
                <a:latin typeface="Times New Roman"/>
                <a:cs typeface="Times New Roman"/>
              </a:rPr>
              <a:t>         </a:t>
            </a:r>
            <a:r>
              <a:rPr lang="en-US" sz="1200" b="1">
                <a:solidFill>
                  <a:schemeClr val="tx1"/>
                </a:solidFill>
                <a:latin typeface="Aptos"/>
              </a:rPr>
              <a:t>Commercial Closure &amp; PO Allotment</a:t>
            </a:r>
            <a:r>
              <a:rPr lang="en-US" sz="1200">
                <a:solidFill>
                  <a:schemeClr val="tx1"/>
                </a:solidFill>
                <a:latin typeface="Aptos"/>
              </a:rPr>
              <a:t> – Targeted for </a:t>
            </a:r>
            <a:r>
              <a:rPr lang="en-US" sz="1200" b="1">
                <a:solidFill>
                  <a:schemeClr val="tx1"/>
                </a:solidFill>
                <a:latin typeface="Aptos"/>
              </a:rPr>
              <a:t>15th May 2025</a:t>
            </a:r>
            <a:br>
              <a:rPr lang="en-US"/>
            </a:br>
            <a:endParaRPr lang="en-US"/>
          </a:p>
          <a:p>
            <a:pPr marL="342900" indent="-342900">
              <a:buFont typeface="Arial"/>
              <a:buChar char="•"/>
            </a:pPr>
            <a:endParaRPr lang="en-US" b="1">
              <a:solidFill>
                <a:schemeClr val="tx1"/>
              </a:solidFill>
            </a:endParaRPr>
          </a:p>
          <a:p>
            <a:endParaRPr lang="en-US" b="1"/>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031CE217-EEA9-BFDF-5B01-68FAEEC725CA}"/>
              </a:ext>
            </a:extLst>
          </p:cNvPr>
          <p:cNvSpPr txBox="1"/>
          <p:nvPr/>
        </p:nvSpPr>
        <p:spPr>
          <a:xfrm>
            <a:off x="8397931" y="91128"/>
            <a:ext cx="2743200" cy="8925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r>
              <a:rPr lang="en-US" sz="1400" b="1">
                <a:solidFill>
                  <a:srgbClr val="1F1F1F"/>
                </a:solidFill>
                <a:latin typeface="Arial"/>
                <a:cs typeface="Arial"/>
              </a:rPr>
              <a:t>🟢</a:t>
            </a:r>
            <a:endParaRPr lang="en-US" sz="900">
              <a:solidFill>
                <a:schemeClr val="accent1"/>
              </a:solidFill>
              <a:latin typeface="Arial"/>
              <a:cs typeface="Arial"/>
            </a:endParaRPr>
          </a:p>
          <a:p>
            <a:r>
              <a:rPr lang="en-US" sz="1400">
                <a:solidFill>
                  <a:schemeClr val="accent1"/>
                </a:solidFill>
                <a:latin typeface="Arial"/>
                <a:cs typeface="Arial"/>
              </a:rPr>
              <a:t>Hosting– On Prem</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20659948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8AFEE983-F80F-18FA-41A2-696CD2718316}"/>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52140ECB-9912-35BD-DDB4-E9849E668B7E}"/>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Onitio</a:t>
            </a:r>
            <a:endParaRPr lang="en-US" err="1"/>
          </a:p>
        </p:txBody>
      </p:sp>
      <p:sp>
        <p:nvSpPr>
          <p:cNvPr id="2" name="Rectangle 1">
            <a:extLst>
              <a:ext uri="{FF2B5EF4-FFF2-40B4-BE49-F238E27FC236}">
                <a16:creationId xmlns:a16="http://schemas.microsoft.com/office/drawing/2014/main" id="{8A9F942A-DCFD-D056-DD13-EF6BBE64FDE6}"/>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a:solidFill>
                  <a:schemeClr val="tx1"/>
                </a:solidFill>
              </a:rPr>
              <a:t>4 logistics mobile applications for '</a:t>
            </a:r>
            <a:r>
              <a:rPr lang="en-US" err="1">
                <a:solidFill>
                  <a:schemeClr val="tx1"/>
                </a:solidFill>
              </a:rPr>
              <a:t>Postnord</a:t>
            </a:r>
            <a:r>
              <a:rPr lang="en-US">
                <a:solidFill>
                  <a:schemeClr val="tx1"/>
                </a:solidFill>
              </a:rPr>
              <a:t>'</a:t>
            </a:r>
          </a:p>
          <a:p>
            <a:pPr marL="342900" indent="-342900">
              <a:buAutoNum type="arabicPeriod"/>
            </a:pPr>
            <a:r>
              <a:rPr lang="en-US">
                <a:solidFill>
                  <a:schemeClr val="tx1"/>
                </a:solidFill>
              </a:rPr>
              <a:t>In support and continuous development process.</a:t>
            </a:r>
          </a:p>
          <a:p>
            <a:pPr marL="342900" indent="-342900">
              <a:buAutoNum type="arabicPeriod"/>
            </a:pPr>
            <a:r>
              <a:rPr lang="en-US">
                <a:solidFill>
                  <a:schemeClr val="tx1"/>
                </a:solidFill>
              </a:rPr>
              <a:t>Annual revenue- $562626</a:t>
            </a:r>
          </a:p>
          <a:p>
            <a:pPr marL="342900" indent="-342900">
              <a:buAutoNum type="arabicPeriod"/>
            </a:pPr>
            <a:endParaRPr lang="en-US">
              <a:solidFill>
                <a:schemeClr val="tx1"/>
              </a:solidFill>
            </a:endParaRPr>
          </a:p>
          <a:p>
            <a:pPr marL="342900" indent="-342900">
              <a:buAutoNum type="arabicPeriod"/>
            </a:pPr>
            <a:endParaRPr lang="en-US">
              <a:solidFill>
                <a:schemeClr val="tx1"/>
              </a:solidFill>
            </a:endParaRPr>
          </a:p>
        </p:txBody>
      </p:sp>
      <p:sp>
        <p:nvSpPr>
          <p:cNvPr id="3" name="Rectangle 2">
            <a:extLst>
              <a:ext uri="{FF2B5EF4-FFF2-40B4-BE49-F238E27FC236}">
                <a16:creationId xmlns:a16="http://schemas.microsoft.com/office/drawing/2014/main" id="{DF668D84-9CEA-A4D2-87E5-7A359B4489F4}"/>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r>
              <a:rPr lang="en-US">
                <a:solidFill>
                  <a:schemeClr val="tx1"/>
                </a:solidFill>
              </a:rPr>
              <a:t>No issues and risks as of now.</a:t>
            </a:r>
          </a:p>
        </p:txBody>
      </p:sp>
      <p:sp>
        <p:nvSpPr>
          <p:cNvPr id="4" name="Rectangle 3">
            <a:extLst>
              <a:ext uri="{FF2B5EF4-FFF2-40B4-BE49-F238E27FC236}">
                <a16:creationId xmlns:a16="http://schemas.microsoft.com/office/drawing/2014/main" id="{144AE33C-DBFB-3B47-B151-1F898D450C76}"/>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a:solidFill>
                  <a:schemeClr val="tx1"/>
                </a:solidFill>
              </a:rPr>
              <a:t>Working on the release planned on 13th May</a:t>
            </a:r>
            <a:endParaRPr lang="en-US"/>
          </a:p>
        </p:txBody>
      </p:sp>
      <p:sp>
        <p:nvSpPr>
          <p:cNvPr id="5" name="Rectangle 4">
            <a:extLst>
              <a:ext uri="{FF2B5EF4-FFF2-40B4-BE49-F238E27FC236}">
                <a16:creationId xmlns:a16="http://schemas.microsoft.com/office/drawing/2014/main" id="{750B758D-EE78-F0C9-06CB-B898C1BF1277}"/>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endParaRPr lang="en-US" b="1">
              <a:solidFill>
                <a:schemeClr val="tx1"/>
              </a:solidFill>
            </a:endParaRPr>
          </a:p>
          <a:p>
            <a:pPr marL="342900" indent="-342900">
              <a:buFont typeface="Arial"/>
              <a:buChar char="•"/>
            </a:pPr>
            <a:r>
              <a:rPr lang="en-US">
                <a:solidFill>
                  <a:srgbClr val="000000"/>
                </a:solidFill>
              </a:rPr>
              <a:t>Release on 13th May</a:t>
            </a:r>
            <a:r>
              <a:rPr lang="en-US" b="1">
                <a:solidFill>
                  <a:srgbClr val="000000"/>
                </a:solidFill>
              </a:rPr>
              <a:t> </a:t>
            </a: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1C6C9E1F-5ACE-9D77-ECB9-738D494FDC51}"/>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493540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0F5BBF17-FC03-9EF9-0F48-6BD37534240B}"/>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898E8BD6-B5D6-4636-9078-1CD17D066558}"/>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Datema</a:t>
            </a:r>
            <a:endParaRPr lang="en-US" err="1"/>
          </a:p>
        </p:txBody>
      </p:sp>
      <p:sp>
        <p:nvSpPr>
          <p:cNvPr id="2" name="Rectangle 1">
            <a:extLst>
              <a:ext uri="{FF2B5EF4-FFF2-40B4-BE49-F238E27FC236}">
                <a16:creationId xmlns:a16="http://schemas.microsoft.com/office/drawing/2014/main" id="{391ECDC3-B740-7444-29E5-8C24F2BF68AC}"/>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600" b="1">
                <a:solidFill>
                  <a:schemeClr val="tx1"/>
                </a:solidFill>
              </a:rPr>
              <a:t>Scope &amp; Implementation Date (including Revenue)</a:t>
            </a:r>
            <a:endParaRPr lang="en-US" sz="1600">
              <a:solidFill>
                <a:schemeClr val="tx1"/>
              </a:solidFill>
            </a:endParaRPr>
          </a:p>
          <a:p>
            <a:pPr marL="342900" indent="-342900">
              <a:buAutoNum type="arabicPeriod"/>
            </a:pPr>
            <a:r>
              <a:rPr lang="en-US" sz="1600">
                <a:solidFill>
                  <a:schemeClr val="tx1"/>
                </a:solidFill>
              </a:rPr>
              <a:t>We have a product '</a:t>
            </a:r>
            <a:r>
              <a:rPr lang="en-US" sz="1600" err="1">
                <a:solidFill>
                  <a:schemeClr val="tx1"/>
                </a:solidFill>
              </a:rPr>
              <a:t>Easylogic</a:t>
            </a:r>
            <a:r>
              <a:rPr lang="en-US" sz="1600">
                <a:solidFill>
                  <a:schemeClr val="tx1"/>
                </a:solidFill>
              </a:rPr>
              <a:t>' created built on Silverline. </a:t>
            </a:r>
            <a:r>
              <a:rPr lang="en-US" sz="1600" err="1">
                <a:solidFill>
                  <a:schemeClr val="tx1"/>
                </a:solidFill>
              </a:rPr>
              <a:t>Easylogic</a:t>
            </a:r>
            <a:r>
              <a:rPr lang="en-US" sz="1600">
                <a:solidFill>
                  <a:schemeClr val="tx1"/>
                </a:solidFill>
              </a:rPr>
              <a:t> have further customers- </a:t>
            </a:r>
            <a:r>
              <a:rPr lang="en-US" sz="1600" err="1">
                <a:solidFill>
                  <a:schemeClr val="tx1"/>
                </a:solidFill>
              </a:rPr>
              <a:t>Blomsterlandet</a:t>
            </a:r>
            <a:r>
              <a:rPr lang="en-US" sz="1600">
                <a:solidFill>
                  <a:schemeClr val="tx1"/>
                </a:solidFill>
              </a:rPr>
              <a:t>, Svenska Massan, </a:t>
            </a:r>
            <a:r>
              <a:rPr lang="en-US" sz="1600" err="1">
                <a:solidFill>
                  <a:schemeClr val="tx1"/>
                </a:solidFill>
              </a:rPr>
              <a:t>Sodra</a:t>
            </a:r>
            <a:r>
              <a:rPr lang="en-US" sz="1600">
                <a:solidFill>
                  <a:schemeClr val="tx1"/>
                </a:solidFill>
              </a:rPr>
              <a:t>, </a:t>
            </a:r>
            <a:r>
              <a:rPr lang="en-US" sz="1600" err="1">
                <a:solidFill>
                  <a:schemeClr val="tx1"/>
                </a:solidFill>
              </a:rPr>
              <a:t>Rovalin</a:t>
            </a:r>
            <a:r>
              <a:rPr lang="en-US" sz="1600">
                <a:solidFill>
                  <a:schemeClr val="tx1"/>
                </a:solidFill>
              </a:rPr>
              <a:t>, </a:t>
            </a:r>
            <a:r>
              <a:rPr lang="en-US" sz="1600" err="1">
                <a:solidFill>
                  <a:schemeClr val="tx1"/>
                </a:solidFill>
              </a:rPr>
              <a:t>Radvall</a:t>
            </a:r>
            <a:r>
              <a:rPr lang="en-US" sz="1600">
                <a:solidFill>
                  <a:schemeClr val="tx1"/>
                </a:solidFill>
              </a:rPr>
              <a:t> and Yaskawa.</a:t>
            </a:r>
          </a:p>
          <a:p>
            <a:pPr marL="342900" indent="-342900">
              <a:buAutoNum type="arabicPeriod"/>
            </a:pPr>
            <a:r>
              <a:rPr lang="en-US" sz="1600">
                <a:solidFill>
                  <a:schemeClr val="tx1"/>
                </a:solidFill>
              </a:rPr>
              <a:t>$170400 annual revenue for services. Hosting cost and licenses are separate.</a:t>
            </a:r>
            <a:br>
              <a:rPr lang="en-US" sz="1600"/>
            </a:br>
            <a:r>
              <a:rPr lang="en-US" sz="1600">
                <a:solidFill>
                  <a:schemeClr val="tx1"/>
                </a:solidFill>
              </a:rPr>
              <a:t>Licenses were $16395, hosting was $23447 in 2024</a:t>
            </a:r>
          </a:p>
        </p:txBody>
      </p:sp>
      <p:sp>
        <p:nvSpPr>
          <p:cNvPr id="3" name="Rectangle 2">
            <a:extLst>
              <a:ext uri="{FF2B5EF4-FFF2-40B4-BE49-F238E27FC236}">
                <a16:creationId xmlns:a16="http://schemas.microsoft.com/office/drawing/2014/main" id="{0921C330-2E29-EB15-F3CB-EBEBA515B259}"/>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r>
              <a:rPr lang="en-US">
                <a:solidFill>
                  <a:schemeClr val="tx1"/>
                </a:solidFill>
              </a:rPr>
              <a:t>Had a P1 issue recently which is now resolved and shared RCA with customer.</a:t>
            </a:r>
          </a:p>
        </p:txBody>
      </p:sp>
      <p:sp>
        <p:nvSpPr>
          <p:cNvPr id="4" name="Rectangle 3">
            <a:extLst>
              <a:ext uri="{FF2B5EF4-FFF2-40B4-BE49-F238E27FC236}">
                <a16:creationId xmlns:a16="http://schemas.microsoft.com/office/drawing/2014/main" id="{52C1D39F-7936-EB5B-8C8B-0BE8490462CF}"/>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a:solidFill>
                  <a:schemeClr val="tx1"/>
                </a:solidFill>
              </a:rPr>
              <a:t>Release a functionality called 'workforce' deployed on UAT. Production planned on Friday</a:t>
            </a:r>
          </a:p>
        </p:txBody>
      </p:sp>
      <p:sp>
        <p:nvSpPr>
          <p:cNvPr id="5" name="Rectangle 4">
            <a:extLst>
              <a:ext uri="{FF2B5EF4-FFF2-40B4-BE49-F238E27FC236}">
                <a16:creationId xmlns:a16="http://schemas.microsoft.com/office/drawing/2014/main" id="{6ECC0C51-6825-17A4-019A-995BA504C6B2}"/>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r>
              <a:rPr lang="en-US">
                <a:solidFill>
                  <a:schemeClr val="tx1"/>
                </a:solidFill>
              </a:rPr>
              <a:t>Work on next release 5.0.0 that has to be in production before 8th of May.</a:t>
            </a: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8EC19B91-E404-3A0C-4AA4-941D976A1970}"/>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717836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503CBB7E-D2B9-7861-C89B-4148690EFAC1}"/>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9CBFFD16-AA73-B3ED-3C95-7724D378C3AD}"/>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UPL</a:t>
            </a:r>
            <a:endParaRPr lang="en-US" err="1"/>
          </a:p>
        </p:txBody>
      </p:sp>
      <p:sp>
        <p:nvSpPr>
          <p:cNvPr id="2" name="Rectangle 1">
            <a:extLst>
              <a:ext uri="{FF2B5EF4-FFF2-40B4-BE49-F238E27FC236}">
                <a16:creationId xmlns:a16="http://schemas.microsoft.com/office/drawing/2014/main" id="{FEC79D85-5BF1-5C7E-25DF-C9DC289C20D9}"/>
              </a:ext>
            </a:extLst>
          </p:cNvPr>
          <p:cNvSpPr/>
          <p:nvPr/>
        </p:nvSpPr>
        <p:spPr>
          <a:xfrm>
            <a:off x="337268" y="905747"/>
            <a:ext cx="5758732" cy="3059250"/>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endParaRPr lang="en-US" sz="1400">
              <a:solidFill>
                <a:schemeClr val="tx1"/>
              </a:solidFill>
            </a:endParaRPr>
          </a:p>
          <a:p>
            <a:r>
              <a:rPr lang="en-US" sz="1600">
                <a:solidFill>
                  <a:schemeClr val="tx1"/>
                </a:solidFill>
              </a:rPr>
              <a:t>Total Number of Sites:</a:t>
            </a:r>
            <a:r>
              <a:rPr lang="en-US" sz="1600" b="1">
                <a:solidFill>
                  <a:schemeClr val="tx1"/>
                </a:solidFill>
              </a:rPr>
              <a:t> 4</a:t>
            </a:r>
            <a:br>
              <a:rPr lang="en-US" sz="1600" b="1"/>
            </a:br>
            <a:r>
              <a:rPr lang="en-US" sz="1600">
                <a:solidFill>
                  <a:schemeClr val="tx1"/>
                </a:solidFill>
              </a:rPr>
              <a:t>Cameras Per Site:</a:t>
            </a:r>
            <a:r>
              <a:rPr lang="en-US" sz="1600" b="1">
                <a:solidFill>
                  <a:schemeClr val="tx1"/>
                </a:solidFill>
              </a:rPr>
              <a:t> 20-30</a:t>
            </a:r>
            <a:br>
              <a:rPr lang="en-US" sz="1600" b="1"/>
            </a:br>
            <a:r>
              <a:rPr lang="en-US" sz="1600">
                <a:solidFill>
                  <a:schemeClr val="tx1"/>
                </a:solidFill>
              </a:rPr>
              <a:t>Deployed Sites:</a:t>
            </a:r>
            <a:r>
              <a:rPr lang="en-US" sz="1600" b="1">
                <a:solidFill>
                  <a:schemeClr val="tx1"/>
                </a:solidFill>
              </a:rPr>
              <a:t> 4</a:t>
            </a:r>
            <a:br>
              <a:rPr lang="en-US" sz="1600" b="1"/>
            </a:br>
            <a:r>
              <a:rPr lang="en-US" sz="1600">
                <a:solidFill>
                  <a:schemeClr val="tx1"/>
                </a:solidFill>
              </a:rPr>
              <a:t>Total Use cases :</a:t>
            </a:r>
            <a:r>
              <a:rPr lang="en-US" sz="1600" b="1">
                <a:solidFill>
                  <a:schemeClr val="tx1"/>
                </a:solidFill>
              </a:rPr>
              <a:t> 20</a:t>
            </a:r>
            <a:br>
              <a:rPr lang="en-US" sz="1600" b="1">
                <a:solidFill>
                  <a:schemeClr val="tx1"/>
                </a:solidFill>
              </a:rPr>
            </a:br>
            <a:br>
              <a:rPr lang="en-US" sz="1600" b="1"/>
            </a:br>
            <a:r>
              <a:rPr lang="en-US" sz="1600">
                <a:solidFill>
                  <a:schemeClr val="tx1"/>
                </a:solidFill>
              </a:rPr>
              <a:t>Upcoming Sites:</a:t>
            </a:r>
            <a:r>
              <a:rPr lang="en-US" sz="1600" b="1">
                <a:solidFill>
                  <a:schemeClr val="tx1"/>
                </a:solidFill>
              </a:rPr>
              <a:t> 1.8k cameras</a:t>
            </a:r>
            <a:br>
              <a:rPr lang="en-US" sz="1600" b="1">
                <a:solidFill>
                  <a:schemeClr val="tx1"/>
                </a:solidFill>
              </a:rPr>
            </a:br>
            <a:endParaRPr lang="en-US" sz="1600">
              <a:solidFill>
                <a:schemeClr val="tx1"/>
              </a:solidFill>
            </a:endParaRPr>
          </a:p>
          <a:p>
            <a:r>
              <a:rPr lang="en-US" b="1">
                <a:solidFill>
                  <a:schemeClr val="tx1"/>
                </a:solidFill>
              </a:rPr>
              <a:t>Revenue: TBD</a:t>
            </a:r>
            <a:endParaRPr lang="en-US">
              <a:solidFill>
                <a:schemeClr val="tx1"/>
              </a:solidFill>
            </a:endParaRPr>
          </a:p>
        </p:txBody>
      </p:sp>
      <p:sp>
        <p:nvSpPr>
          <p:cNvPr id="3" name="Rectangle 2">
            <a:extLst>
              <a:ext uri="{FF2B5EF4-FFF2-40B4-BE49-F238E27FC236}">
                <a16:creationId xmlns:a16="http://schemas.microsoft.com/office/drawing/2014/main" id="{DBDD0823-A235-3D9C-8FE0-F93FBF104086}"/>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p:txBody>
      </p:sp>
      <p:sp>
        <p:nvSpPr>
          <p:cNvPr id="4" name="Rectangle 3">
            <a:extLst>
              <a:ext uri="{FF2B5EF4-FFF2-40B4-BE49-F238E27FC236}">
                <a16:creationId xmlns:a16="http://schemas.microsoft.com/office/drawing/2014/main" id="{43F81B9E-404C-8342-27E4-870D1808D2AD}"/>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endParaRPr lang="en-US" b="1">
              <a:solidFill>
                <a:schemeClr val="tx1"/>
              </a:solidFill>
            </a:endParaRPr>
          </a:p>
          <a:p>
            <a:r>
              <a:rPr lang="en-US" b="1">
                <a:solidFill>
                  <a:schemeClr val="tx1"/>
                </a:solidFill>
              </a:rPr>
              <a:t>New requirement: Manhole opening detection. Currently this </a:t>
            </a:r>
            <a:r>
              <a:rPr lang="en-US" b="1" err="1">
                <a:solidFill>
                  <a:schemeClr val="tx1"/>
                </a:solidFill>
              </a:rPr>
              <a:t>usecase</a:t>
            </a:r>
            <a:r>
              <a:rPr lang="en-US" b="1">
                <a:solidFill>
                  <a:schemeClr val="tx1"/>
                </a:solidFill>
              </a:rPr>
              <a:t> is in </a:t>
            </a:r>
            <a:r>
              <a:rPr lang="en-US" b="1" err="1">
                <a:solidFill>
                  <a:schemeClr val="tx1"/>
                </a:solidFill>
              </a:rPr>
              <a:t>evalaution</a:t>
            </a:r>
            <a:r>
              <a:rPr lang="en-US" b="1">
                <a:solidFill>
                  <a:schemeClr val="tx1"/>
                </a:solidFill>
              </a:rPr>
              <a:t> and waiting necessary videos/details from client.</a:t>
            </a:r>
          </a:p>
          <a:p>
            <a:endParaRPr lang="en-US" b="1">
              <a:solidFill>
                <a:schemeClr val="tx1"/>
              </a:solidFill>
            </a:endParaRPr>
          </a:p>
        </p:txBody>
      </p:sp>
      <p:sp>
        <p:nvSpPr>
          <p:cNvPr id="5" name="Rectangle 4">
            <a:extLst>
              <a:ext uri="{FF2B5EF4-FFF2-40B4-BE49-F238E27FC236}">
                <a16:creationId xmlns:a16="http://schemas.microsoft.com/office/drawing/2014/main" id="{E7B04BC9-14AD-6FDE-0A53-82583BB8F7B1}"/>
              </a:ext>
            </a:extLst>
          </p:cNvPr>
          <p:cNvSpPr/>
          <p:nvPr/>
        </p:nvSpPr>
        <p:spPr>
          <a:xfrm>
            <a:off x="337268" y="4137589"/>
            <a:ext cx="5758732" cy="2302123"/>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endParaRPr lang="en-US" b="1">
              <a:solidFill>
                <a:schemeClr val="tx1"/>
              </a:solidFill>
            </a:endParaRPr>
          </a:p>
          <a:p>
            <a:endParaRPr lang="en-US" b="1">
              <a:solidFill>
                <a:schemeClr val="tx1"/>
              </a:solidFill>
            </a:endParaRPr>
          </a:p>
          <a:p>
            <a:r>
              <a:rPr lang="en-US" b="1">
                <a:solidFill>
                  <a:srgbClr val="000000"/>
                </a:solidFill>
              </a:rPr>
              <a:t>Circle back with customer. </a:t>
            </a:r>
          </a:p>
          <a:p>
            <a:endParaRPr lang="en-US" b="1">
              <a:solidFill>
                <a:srgbClr val="000000"/>
              </a:solidFill>
            </a:endParaRP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322B858B-58E2-049A-37BB-74F6576DA217}"/>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b="1">
                <a:solidFill>
                  <a:srgbClr val="1F1F1F"/>
                </a:solidFill>
                <a:latin typeface="Arial"/>
                <a:cs typeface="Arial"/>
              </a:rPr>
              <a:t>🟢</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4151077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02C9DEFE-4255-8C56-6577-F14BA3E65EF9}"/>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2E6AC33E-04D2-FDBE-D6AA-082D8CC3FCB6}"/>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Heineken </a:t>
            </a:r>
            <a:endParaRPr lang="en-US" err="1"/>
          </a:p>
        </p:txBody>
      </p:sp>
      <p:sp>
        <p:nvSpPr>
          <p:cNvPr id="2" name="Rectangle 1">
            <a:extLst>
              <a:ext uri="{FF2B5EF4-FFF2-40B4-BE49-F238E27FC236}">
                <a16:creationId xmlns:a16="http://schemas.microsoft.com/office/drawing/2014/main" id="{86AD5F53-E39B-9585-0DD1-C408E2C9F98A}"/>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a:solidFill>
                  <a:schemeClr val="tx1"/>
                </a:solidFill>
              </a:rPr>
              <a:t>We have a FSA deployed in Ireland.</a:t>
            </a:r>
          </a:p>
          <a:p>
            <a:pPr marL="342900" indent="-342900">
              <a:buAutoNum type="arabicPeriod"/>
            </a:pPr>
            <a:r>
              <a:rPr lang="en-US">
                <a:solidFill>
                  <a:schemeClr val="tx1"/>
                </a:solidFill>
              </a:rPr>
              <a:t>It is in support</a:t>
            </a:r>
          </a:p>
          <a:p>
            <a:pPr marL="342900" indent="-342900">
              <a:buAutoNum type="arabicPeriod"/>
            </a:pPr>
            <a:r>
              <a:rPr lang="en-US">
                <a:solidFill>
                  <a:schemeClr val="tx1"/>
                </a:solidFill>
              </a:rPr>
              <a:t>$40000 annual</a:t>
            </a:r>
          </a:p>
        </p:txBody>
      </p:sp>
      <p:sp>
        <p:nvSpPr>
          <p:cNvPr id="3" name="Rectangle 2">
            <a:extLst>
              <a:ext uri="{FF2B5EF4-FFF2-40B4-BE49-F238E27FC236}">
                <a16:creationId xmlns:a16="http://schemas.microsoft.com/office/drawing/2014/main" id="{793E3D9A-34BD-05CB-C64A-459AC70F9A1D}"/>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r>
              <a:rPr lang="en-US">
                <a:solidFill>
                  <a:schemeClr val="tx1"/>
                </a:solidFill>
              </a:rPr>
              <a:t>No issues and risks as of now</a:t>
            </a:r>
          </a:p>
        </p:txBody>
      </p:sp>
      <p:sp>
        <p:nvSpPr>
          <p:cNvPr id="4" name="Rectangle 3">
            <a:extLst>
              <a:ext uri="{FF2B5EF4-FFF2-40B4-BE49-F238E27FC236}">
                <a16:creationId xmlns:a16="http://schemas.microsoft.com/office/drawing/2014/main" id="{F92E97BB-C128-98BB-B37B-627ADAB40BFD}"/>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a:solidFill>
                  <a:schemeClr val="tx1"/>
                </a:solidFill>
              </a:rPr>
              <a:t>No planned work</a:t>
            </a:r>
          </a:p>
        </p:txBody>
      </p:sp>
      <p:sp>
        <p:nvSpPr>
          <p:cNvPr id="5" name="Rectangle 4">
            <a:extLst>
              <a:ext uri="{FF2B5EF4-FFF2-40B4-BE49-F238E27FC236}">
                <a16:creationId xmlns:a16="http://schemas.microsoft.com/office/drawing/2014/main" id="{7255016D-7DF5-F5AF-5517-646F503E1D68}"/>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r>
              <a:rPr lang="en-US">
                <a:solidFill>
                  <a:schemeClr val="tx1"/>
                </a:solidFill>
              </a:rPr>
              <a:t>No planned work</a:t>
            </a:r>
          </a:p>
          <a:p>
            <a:pPr marL="342900" indent="-342900">
              <a:buFont typeface="Arial"/>
              <a:buChar char="•"/>
            </a:pPr>
            <a:endParaRPr lang="en-US" b="1">
              <a:solidFill>
                <a:srgbClr val="000000"/>
              </a:solidFill>
            </a:endParaRP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4A421BD5-12CD-CDAD-A1D2-B88E044B0F3B}"/>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3420655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47152A23-4996-36B7-3CF1-858FB479A086}"/>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77C71CF1-0F6A-C50C-6B69-F1B292E5B345}"/>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Xerox</a:t>
            </a:r>
            <a:endParaRPr lang="en-US" err="1"/>
          </a:p>
        </p:txBody>
      </p:sp>
      <p:sp>
        <p:nvSpPr>
          <p:cNvPr id="2" name="Rectangle 1">
            <a:extLst>
              <a:ext uri="{FF2B5EF4-FFF2-40B4-BE49-F238E27FC236}">
                <a16:creationId xmlns:a16="http://schemas.microsoft.com/office/drawing/2014/main" id="{781AB6C6-64F1-95CC-8246-906F8E1E9CD5}"/>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a:solidFill>
                  <a:schemeClr val="tx1"/>
                </a:solidFill>
              </a:rPr>
              <a:t>FSA application, delivered last year, in support now</a:t>
            </a:r>
          </a:p>
          <a:p>
            <a:pPr marL="342900" indent="-342900">
              <a:buAutoNum type="arabicPeriod"/>
            </a:pPr>
            <a:r>
              <a:rPr lang="en-US">
                <a:solidFill>
                  <a:schemeClr val="tx1"/>
                </a:solidFill>
              </a:rPr>
              <a:t>Revenue- $150000 annually</a:t>
            </a:r>
          </a:p>
        </p:txBody>
      </p:sp>
      <p:sp>
        <p:nvSpPr>
          <p:cNvPr id="3" name="Rectangle 2">
            <a:extLst>
              <a:ext uri="{FF2B5EF4-FFF2-40B4-BE49-F238E27FC236}">
                <a16:creationId xmlns:a16="http://schemas.microsoft.com/office/drawing/2014/main" id="{B146466B-72C0-96D3-94FC-A6294E27EF96}"/>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r>
              <a:rPr lang="en-US">
                <a:solidFill>
                  <a:schemeClr val="tx1"/>
                </a:solidFill>
              </a:rPr>
              <a:t>No issues or risks as of now.</a:t>
            </a:r>
          </a:p>
        </p:txBody>
      </p:sp>
      <p:sp>
        <p:nvSpPr>
          <p:cNvPr id="4" name="Rectangle 3">
            <a:extLst>
              <a:ext uri="{FF2B5EF4-FFF2-40B4-BE49-F238E27FC236}">
                <a16:creationId xmlns:a16="http://schemas.microsoft.com/office/drawing/2014/main" id="{513FA22C-881B-1430-2819-D17C6C2FFFC5}"/>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a:solidFill>
                  <a:schemeClr val="tx1"/>
                </a:solidFill>
              </a:rPr>
              <a:t>Support ticket for German issue is now closed.</a:t>
            </a:r>
          </a:p>
        </p:txBody>
      </p:sp>
      <p:sp>
        <p:nvSpPr>
          <p:cNvPr id="5" name="Rectangle 4">
            <a:extLst>
              <a:ext uri="{FF2B5EF4-FFF2-40B4-BE49-F238E27FC236}">
                <a16:creationId xmlns:a16="http://schemas.microsoft.com/office/drawing/2014/main" id="{C17A1B38-99B3-E244-1C61-19F27D9C90F1}"/>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endParaRPr lang="en-US" b="1">
              <a:solidFill>
                <a:schemeClr val="tx1"/>
              </a:solidFill>
            </a:endParaRPr>
          </a:p>
          <a:p>
            <a:pPr marL="342900" indent="-342900">
              <a:buFont typeface="Arial"/>
              <a:buChar char="•"/>
            </a:pPr>
            <a:r>
              <a:rPr lang="en-US">
                <a:solidFill>
                  <a:srgbClr val="000000"/>
                </a:solidFill>
              </a:rPr>
              <a:t>No planned yet.</a:t>
            </a: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BE91324B-C1D0-75B7-E0F4-40E3A61FB0E7}"/>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1079298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EAB52039-8B46-9E24-6EFF-82B38128A33B}"/>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4A8B124C-7BCD-515E-9AA8-B3101BD4CB01}"/>
              </a:ext>
            </a:extLst>
          </p:cNvPr>
          <p:cNvSpPr txBox="1">
            <a:spLocks noGrp="1"/>
          </p:cNvSpPr>
          <p:nvPr>
            <p:ph type="title"/>
          </p:nvPr>
        </p:nvSpPr>
        <p:spPr>
          <a:xfrm>
            <a:off x="337268" y="153621"/>
            <a:ext cx="9865621" cy="644477"/>
          </a:xfrm>
          <a:prstGeom prst="rect">
            <a:avLst/>
          </a:prstGeom>
          <a:noFill/>
          <a:ln>
            <a:noFill/>
          </a:ln>
        </p:spPr>
        <p:txBody>
          <a:bodyPr spcFirstLastPara="1" wrap="square" lIns="91425" tIns="45700" rIns="91425" bIns="45700" anchor="ctr" anchorCtr="0">
            <a:normAutofit/>
          </a:bodyPr>
          <a:lstStyle/>
          <a:p>
            <a:r>
              <a:rPr lang="en-US">
                <a:solidFill>
                  <a:srgbClr val="1D1765"/>
                </a:solidFill>
                <a:latin typeface="DM Sans"/>
                <a:cs typeface="Arial"/>
              </a:rPr>
              <a:t>Novo Nordisk</a:t>
            </a:r>
          </a:p>
          <a:p>
            <a:endParaRPr lang="en-US">
              <a:cs typeface="Arial"/>
            </a:endParaRPr>
          </a:p>
        </p:txBody>
      </p:sp>
      <p:sp>
        <p:nvSpPr>
          <p:cNvPr id="2" name="Rectangle 1">
            <a:extLst>
              <a:ext uri="{FF2B5EF4-FFF2-40B4-BE49-F238E27FC236}">
                <a16:creationId xmlns:a16="http://schemas.microsoft.com/office/drawing/2014/main" id="{7F2F8949-B204-0531-5B8E-7E862814A341}"/>
              </a:ext>
            </a:extLst>
          </p:cNvPr>
          <p:cNvSpPr/>
          <p:nvPr/>
        </p:nvSpPr>
        <p:spPr>
          <a:xfrm>
            <a:off x="337268" y="910076"/>
            <a:ext cx="5758732" cy="274752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Scope &amp; Implementation Date (including Revenue)</a:t>
            </a:r>
            <a:endParaRPr lang="en-US">
              <a:solidFill>
                <a:schemeClr val="tx1"/>
              </a:solidFill>
            </a:endParaRPr>
          </a:p>
          <a:p>
            <a:pPr marL="342900" indent="-342900">
              <a:buAutoNum type="arabicPeriod"/>
            </a:pPr>
            <a:r>
              <a:rPr lang="en-US">
                <a:solidFill>
                  <a:schemeClr val="tx1"/>
                </a:solidFill>
              </a:rPr>
              <a:t>Implemented and in support</a:t>
            </a:r>
          </a:p>
          <a:p>
            <a:pPr marL="342900" indent="-342900">
              <a:buAutoNum type="arabicPeriod"/>
            </a:pPr>
            <a:r>
              <a:rPr lang="en-US">
                <a:solidFill>
                  <a:schemeClr val="tx1"/>
                </a:solidFill>
              </a:rPr>
              <a:t>Revenue- $30000 annual</a:t>
            </a:r>
          </a:p>
        </p:txBody>
      </p:sp>
      <p:sp>
        <p:nvSpPr>
          <p:cNvPr id="3" name="Rectangle 2">
            <a:extLst>
              <a:ext uri="{FF2B5EF4-FFF2-40B4-BE49-F238E27FC236}">
                <a16:creationId xmlns:a16="http://schemas.microsoft.com/office/drawing/2014/main" id="{B1408D1F-5749-CDC1-75A4-77C03D0AD2E0}"/>
              </a:ext>
            </a:extLst>
          </p:cNvPr>
          <p:cNvSpPr/>
          <p:nvPr/>
        </p:nvSpPr>
        <p:spPr>
          <a:xfrm>
            <a:off x="6261053" y="3759848"/>
            <a:ext cx="5758732" cy="267986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r>
              <a:rPr lang="en-US">
                <a:solidFill>
                  <a:schemeClr val="tx1"/>
                </a:solidFill>
              </a:rPr>
              <a:t>No issues as of now.</a:t>
            </a:r>
          </a:p>
        </p:txBody>
      </p:sp>
      <p:sp>
        <p:nvSpPr>
          <p:cNvPr id="4" name="Rectangle 3">
            <a:extLst>
              <a:ext uri="{FF2B5EF4-FFF2-40B4-BE49-F238E27FC236}">
                <a16:creationId xmlns:a16="http://schemas.microsoft.com/office/drawing/2014/main" id="{D8377E71-5CE4-A58A-997F-6FD60317DDBD}"/>
              </a:ext>
            </a:extLst>
          </p:cNvPr>
          <p:cNvSpPr/>
          <p:nvPr/>
        </p:nvSpPr>
        <p:spPr>
          <a:xfrm>
            <a:off x="6261053" y="900346"/>
            <a:ext cx="5758732" cy="275725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endParaRPr lang="en-US">
              <a:solidFill>
                <a:schemeClr val="tx1"/>
              </a:solidFill>
            </a:endParaRPr>
          </a:p>
          <a:p>
            <a:pPr marL="342900" indent="-342900">
              <a:buAutoNum type="arabicPeriod"/>
            </a:pPr>
            <a:r>
              <a:rPr lang="en-US">
                <a:solidFill>
                  <a:schemeClr val="tx1"/>
                </a:solidFill>
              </a:rPr>
              <a:t>Notification issue resolved last week, no plans for this week.</a:t>
            </a:r>
          </a:p>
          <a:p>
            <a:endParaRPr lang="en-US" b="1">
              <a:solidFill>
                <a:schemeClr val="tx1"/>
              </a:solidFill>
            </a:endParaRPr>
          </a:p>
        </p:txBody>
      </p:sp>
      <p:sp>
        <p:nvSpPr>
          <p:cNvPr id="5" name="Rectangle 4">
            <a:extLst>
              <a:ext uri="{FF2B5EF4-FFF2-40B4-BE49-F238E27FC236}">
                <a16:creationId xmlns:a16="http://schemas.microsoft.com/office/drawing/2014/main" id="{02EDAE6A-B940-60E9-9372-F3596E39C0F8}"/>
              </a:ext>
            </a:extLst>
          </p:cNvPr>
          <p:cNvSpPr/>
          <p:nvPr/>
        </p:nvSpPr>
        <p:spPr>
          <a:xfrm>
            <a:off x="337268" y="3769578"/>
            <a:ext cx="5758732" cy="2670134"/>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p>
          <a:p>
            <a:pPr marL="342900" indent="-342900">
              <a:buFont typeface="Arial"/>
              <a:buChar char="•"/>
            </a:pPr>
            <a:endParaRPr lang="en-US" b="1">
              <a:solidFill>
                <a:schemeClr val="tx1"/>
              </a:solidFill>
            </a:endParaRPr>
          </a:p>
          <a:p>
            <a:pPr marL="342900" indent="-342900">
              <a:buFont typeface="Arial"/>
              <a:buChar char="•"/>
            </a:pPr>
            <a:r>
              <a:rPr lang="en-US">
                <a:solidFill>
                  <a:srgbClr val="000000"/>
                </a:solidFill>
              </a:rPr>
              <a:t>Not planned yet </a:t>
            </a:r>
          </a:p>
          <a:p>
            <a:br>
              <a:rPr lang="en-US" b="1"/>
            </a:br>
            <a:endParaRPr lang="en-US" b="1">
              <a:solidFill>
                <a:schemeClr val="tx1"/>
              </a:solidFill>
            </a:endParaRPr>
          </a:p>
          <a:p>
            <a:pPr marL="342900" indent="-342900">
              <a:buFont typeface="Arial"/>
              <a:buChar char="•"/>
            </a:pPr>
            <a:endParaRPr lang="en-US" b="1">
              <a:solidFill>
                <a:schemeClr val="tx1"/>
              </a:solidFill>
            </a:endParaRPr>
          </a:p>
        </p:txBody>
      </p:sp>
      <p:sp>
        <p:nvSpPr>
          <p:cNvPr id="8" name="TextBox 7">
            <a:extLst>
              <a:ext uri="{FF2B5EF4-FFF2-40B4-BE49-F238E27FC236}">
                <a16:creationId xmlns:a16="http://schemas.microsoft.com/office/drawing/2014/main" id="{AC03EACB-6231-0697-1B8A-A2404070FBAB}"/>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2275932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DF40A5FD-8C34-7C8F-9306-6D6BB290BC35}"/>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A08FB293-3449-07F6-774E-4FD490499866}"/>
              </a:ext>
            </a:extLst>
          </p:cNvPr>
          <p:cNvSpPr txBox="1">
            <a:spLocks noGrp="1"/>
          </p:cNvSpPr>
          <p:nvPr>
            <p:ph type="title"/>
          </p:nvPr>
        </p:nvSpPr>
        <p:spPr>
          <a:xfrm>
            <a:off x="337268" y="443238"/>
            <a:ext cx="10515600" cy="836922"/>
          </a:xfrm>
          <a:prstGeom prst="rect">
            <a:avLst/>
          </a:prstGeom>
          <a:noFill/>
          <a:ln>
            <a:noFill/>
          </a:ln>
        </p:spPr>
        <p:txBody>
          <a:bodyPr spcFirstLastPara="1" wrap="square" lIns="91425" tIns="45700" rIns="91425" bIns="45700" anchor="ctr" anchorCtr="0">
            <a:noAutofit/>
          </a:bodyPr>
          <a:lstStyle/>
          <a:p>
            <a:r>
              <a:rPr lang="en-US" sz="4000"/>
              <a:t>Summary Slide – add in Project &amp; Deployment Start/ends</a:t>
            </a:r>
            <a:endParaRPr lang="en-US"/>
          </a:p>
        </p:txBody>
      </p:sp>
      <p:graphicFrame>
        <p:nvGraphicFramePr>
          <p:cNvPr id="3" name="Table 2">
            <a:extLst>
              <a:ext uri="{FF2B5EF4-FFF2-40B4-BE49-F238E27FC236}">
                <a16:creationId xmlns:a16="http://schemas.microsoft.com/office/drawing/2014/main" id="{2D73B8A4-2C78-55DF-E27F-07A6C6521420}"/>
              </a:ext>
            </a:extLst>
          </p:cNvPr>
          <p:cNvGraphicFramePr>
            <a:graphicFrameLocks noGrp="1"/>
          </p:cNvGraphicFramePr>
          <p:nvPr>
            <p:extLst>
              <p:ext uri="{D42A27DB-BD31-4B8C-83A1-F6EECF244321}">
                <p14:modId xmlns:p14="http://schemas.microsoft.com/office/powerpoint/2010/main" val="2243623601"/>
              </p:ext>
            </p:extLst>
          </p:nvPr>
        </p:nvGraphicFramePr>
        <p:xfrm>
          <a:off x="730141" y="1613507"/>
          <a:ext cx="10865509" cy="3640804"/>
        </p:xfrm>
        <a:graphic>
          <a:graphicData uri="http://schemas.openxmlformats.org/drawingml/2006/table">
            <a:tbl>
              <a:tblPr bandRow="1">
                <a:tableStyleId>{5C22544A-7EE6-4342-B048-85BDC9FD1C3A}</a:tableStyleId>
              </a:tblPr>
              <a:tblGrid>
                <a:gridCol w="542548">
                  <a:extLst>
                    <a:ext uri="{9D8B030D-6E8A-4147-A177-3AD203B41FA5}">
                      <a16:colId xmlns:a16="http://schemas.microsoft.com/office/drawing/2014/main" val="3268983918"/>
                    </a:ext>
                  </a:extLst>
                </a:gridCol>
                <a:gridCol w="1346545">
                  <a:extLst>
                    <a:ext uri="{9D8B030D-6E8A-4147-A177-3AD203B41FA5}">
                      <a16:colId xmlns:a16="http://schemas.microsoft.com/office/drawing/2014/main" val="4038320792"/>
                    </a:ext>
                  </a:extLst>
                </a:gridCol>
                <a:gridCol w="639487">
                  <a:extLst>
                    <a:ext uri="{9D8B030D-6E8A-4147-A177-3AD203B41FA5}">
                      <a16:colId xmlns:a16="http://schemas.microsoft.com/office/drawing/2014/main" val="2091741718"/>
                    </a:ext>
                  </a:extLst>
                </a:gridCol>
                <a:gridCol w="850147">
                  <a:extLst>
                    <a:ext uri="{9D8B030D-6E8A-4147-A177-3AD203B41FA5}">
                      <a16:colId xmlns:a16="http://schemas.microsoft.com/office/drawing/2014/main" val="2454112623"/>
                    </a:ext>
                  </a:extLst>
                </a:gridCol>
                <a:gridCol w="803753">
                  <a:extLst>
                    <a:ext uri="{9D8B030D-6E8A-4147-A177-3AD203B41FA5}">
                      <a16:colId xmlns:a16="http://schemas.microsoft.com/office/drawing/2014/main" val="1777257115"/>
                    </a:ext>
                  </a:extLst>
                </a:gridCol>
                <a:gridCol w="872141">
                  <a:extLst>
                    <a:ext uri="{9D8B030D-6E8A-4147-A177-3AD203B41FA5}">
                      <a16:colId xmlns:a16="http://schemas.microsoft.com/office/drawing/2014/main" val="1858896573"/>
                    </a:ext>
                  </a:extLst>
                </a:gridCol>
                <a:gridCol w="2045916">
                  <a:extLst>
                    <a:ext uri="{9D8B030D-6E8A-4147-A177-3AD203B41FA5}">
                      <a16:colId xmlns:a16="http://schemas.microsoft.com/office/drawing/2014/main" val="3122878446"/>
                    </a:ext>
                  </a:extLst>
                </a:gridCol>
                <a:gridCol w="1453471">
                  <a:extLst>
                    <a:ext uri="{9D8B030D-6E8A-4147-A177-3AD203B41FA5}">
                      <a16:colId xmlns:a16="http://schemas.microsoft.com/office/drawing/2014/main" val="4103504992"/>
                    </a:ext>
                  </a:extLst>
                </a:gridCol>
                <a:gridCol w="1208607">
                  <a:extLst>
                    <a:ext uri="{9D8B030D-6E8A-4147-A177-3AD203B41FA5}">
                      <a16:colId xmlns:a16="http://schemas.microsoft.com/office/drawing/2014/main" val="1481418069"/>
                    </a:ext>
                  </a:extLst>
                </a:gridCol>
                <a:gridCol w="1102894">
                  <a:extLst>
                    <a:ext uri="{9D8B030D-6E8A-4147-A177-3AD203B41FA5}">
                      <a16:colId xmlns:a16="http://schemas.microsoft.com/office/drawing/2014/main" val="3450952461"/>
                    </a:ext>
                  </a:extLst>
                </a:gridCol>
              </a:tblGrid>
              <a:tr h="358684">
                <a:tc>
                  <a:txBody>
                    <a:bodyPr/>
                    <a:lstStyle/>
                    <a:p>
                      <a:pPr algn="ctr" fontAlgn="b"/>
                      <a:r>
                        <a:rPr lang="en-US" sz="1000" b="1" err="1">
                          <a:solidFill>
                            <a:schemeClr val="tx1"/>
                          </a:solidFill>
                          <a:latin typeface="Arial"/>
                        </a:rPr>
                        <a:t>Slno</a:t>
                      </a:r>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Active Implementations</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Owner</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Product</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C Start Date</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C End Date</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Deployment start date</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Deployment end date</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a:solidFill>
                            <a:schemeClr val="tx1"/>
                          </a:solidFill>
                          <a:latin typeface="Arial"/>
                        </a:rPr>
                        <a:t>Production status</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b="1">
                          <a:solidFill>
                            <a:schemeClr val="tx1"/>
                          </a:solidFill>
                          <a:latin typeface="Arial"/>
                        </a:rPr>
                        <a:t>Move to Support</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716308332"/>
                  </a:ext>
                </a:extLst>
              </a:tr>
              <a:tr h="358684">
                <a:tc>
                  <a:txBody>
                    <a:bodyPr/>
                    <a:lstStyle/>
                    <a:p>
                      <a:pPr marL="0" lvl="0" indent="0" algn="ctr" rtl="0">
                        <a:buNone/>
                      </a:pPr>
                      <a:r>
                        <a:rPr lang="en-US" sz="1100" b="1" i="0" u="none" strike="noStrike">
                          <a:solidFill>
                            <a:srgbClr val="000000"/>
                          </a:solidFill>
                          <a:effectLst/>
                          <a:latin typeface="Arial"/>
                        </a:rPr>
                        <a:t>1</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a:buNone/>
                      </a:pPr>
                      <a:r>
                        <a:rPr lang="en-US" sz="1000" b="1" i="0" u="none" strike="noStrike">
                          <a:solidFill>
                            <a:schemeClr val="tx1"/>
                          </a:solidFill>
                          <a:effectLst/>
                          <a:latin typeface="Arial"/>
                        </a:rPr>
                        <a:t>TRL</a:t>
                      </a:r>
                      <a:endParaRPr lang="en-US" sz="1000" b="1">
                        <a:solidFill>
                          <a:schemeClr val="tx1"/>
                        </a:solidFill>
                        <a:effectLst/>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effectLst/>
                          <a:latin typeface="Arial"/>
                        </a:rPr>
                        <a:t>India</a:t>
                      </a:r>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000" b="1" i="0" u="none" strike="noStrike" noProof="0">
                          <a:solidFill>
                            <a:schemeClr val="tx1"/>
                          </a:solidFill>
                          <a:latin typeface="Arial"/>
                        </a:rPr>
                        <a:t>VAIA</a:t>
                      </a:r>
                      <a:endParaRPr lang="en-US" sz="1000" b="0" i="0" u="none" strike="noStrike" noProof="0">
                        <a:solidFill>
                          <a:srgbClr val="000000"/>
                        </a:solidFill>
                        <a:latin typeface="Arial"/>
                      </a:endParaRPr>
                    </a:p>
                    <a:p>
                      <a:pPr lvl="0" algn="ctr">
                        <a:buNone/>
                      </a:pPr>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632808628"/>
                  </a:ext>
                </a:extLst>
              </a:tr>
              <a:tr h="256203">
                <a:tc>
                  <a:txBody>
                    <a:bodyPr/>
                    <a:lstStyle/>
                    <a:p>
                      <a:pPr lvl="0" algn="ctr" rtl="0">
                        <a:buNone/>
                      </a:pPr>
                      <a:r>
                        <a:rPr lang="en-US" sz="1100" b="1" i="0" u="none" strike="noStrike">
                          <a:solidFill>
                            <a:srgbClr val="000000"/>
                          </a:solidFill>
                          <a:effectLst/>
                          <a:latin typeface="Arial"/>
                        </a:rPr>
                        <a:t>2</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CHT</a:t>
                      </a:r>
                      <a:endParaRPr lang="en-US" sz="1000" b="1">
                        <a:solidFill>
                          <a:schemeClr val="tx1"/>
                        </a:solidFill>
                        <a:effectLst/>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410467432"/>
                  </a:ext>
                </a:extLst>
              </a:tr>
              <a:tr h="256203">
                <a:tc>
                  <a:txBody>
                    <a:bodyPr/>
                    <a:lstStyle/>
                    <a:p>
                      <a:pPr lvl="0" algn="ctr" rtl="0">
                        <a:buNone/>
                      </a:pPr>
                      <a:r>
                        <a:rPr lang="en-US" sz="1100" b="1" i="0" u="none" strike="noStrike">
                          <a:solidFill>
                            <a:srgbClr val="000000"/>
                          </a:solidFill>
                          <a:effectLst/>
                          <a:latin typeface="Arial"/>
                        </a:rPr>
                        <a:t>3</a:t>
                      </a:r>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Nestle</a:t>
                      </a:r>
                      <a:endParaRPr lang="en-US" sz="1000" b="1">
                        <a:solidFill>
                          <a:schemeClr val="tx1"/>
                        </a:solidFill>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effectLst/>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i="0" u="none" strike="noStrike" noProof="0">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i="0" u="none" strike="noStrike" noProof="0">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noProof="0">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noProof="0">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535438645"/>
                  </a:ext>
                </a:extLst>
              </a:tr>
              <a:tr h="256203">
                <a:tc>
                  <a:txBody>
                    <a:bodyPr/>
                    <a:lstStyle/>
                    <a:p>
                      <a:pPr lvl="0" algn="ctr" rtl="0">
                        <a:buNone/>
                      </a:pPr>
                      <a:r>
                        <a:rPr lang="en-US" sz="1100" b="1" i="0" u="none" strike="noStrike">
                          <a:solidFill>
                            <a:srgbClr val="000000"/>
                          </a:solidFill>
                          <a:effectLst/>
                          <a:latin typeface="Arial"/>
                        </a:rPr>
                        <a:t>4</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CP Plus</a:t>
                      </a:r>
                      <a:endParaRPr lang="en-US" sz="1000" b="1">
                        <a:solidFill>
                          <a:schemeClr val="tx1"/>
                        </a:solidFill>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7/19/2024</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7/18/2028</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POC</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a:solidFill>
                            <a:schemeClr val="tx1"/>
                          </a:solidFill>
                          <a:latin typeface="Arial"/>
                        </a:rPr>
                        <a:t>POC</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997914312"/>
                  </a:ext>
                </a:extLst>
              </a:tr>
              <a:tr h="256203">
                <a:tc>
                  <a:txBody>
                    <a:bodyPr/>
                    <a:lstStyle/>
                    <a:p>
                      <a:pPr lvl="0" algn="ctr" rtl="0">
                        <a:buNone/>
                      </a:pPr>
                      <a:r>
                        <a:rPr lang="en-US" sz="1100" b="1" i="0" u="none" strike="noStrike">
                          <a:solidFill>
                            <a:srgbClr val="000000"/>
                          </a:solidFill>
                          <a:effectLst/>
                          <a:latin typeface="Arial"/>
                        </a:rPr>
                        <a:t>5</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a:buNone/>
                      </a:pPr>
                      <a:r>
                        <a:rPr lang="en-US" sz="1000" b="1" i="0" u="none" strike="noStrike" baseline="0" noProof="0">
                          <a:solidFill>
                            <a:schemeClr val="tx1"/>
                          </a:solidFill>
                          <a:effectLst/>
                          <a:latin typeface="Arial"/>
                        </a:rPr>
                        <a:t>Britannia </a:t>
                      </a:r>
                      <a:endParaRPr lang="en-US" sz="1000" b="1">
                        <a:solidFill>
                          <a:schemeClr val="tx1"/>
                        </a:solidFill>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effectLst/>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18/10/2024</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l">
                        <a:lnSpc>
                          <a:spcPct val="100000"/>
                        </a:lnSpc>
                        <a:spcBef>
                          <a:spcPts val="0"/>
                        </a:spcBef>
                        <a:spcAft>
                          <a:spcPts val="0"/>
                        </a:spcAft>
                        <a:buNone/>
                      </a:pPr>
                      <a:r>
                        <a:rPr lang="en-US" sz="1000" b="0" i="0" u="none" strike="noStrike" noProof="0">
                          <a:solidFill>
                            <a:srgbClr val="000000"/>
                          </a:solidFill>
                          <a:latin typeface="Arial"/>
                        </a:rPr>
                        <a:t>12/31/2025</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18/02/2024</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noProof="0">
                          <a:solidFill>
                            <a:schemeClr val="tx1"/>
                          </a:solidFill>
                          <a:latin typeface="Arial"/>
                        </a:rPr>
                        <a:t>TBD</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i="0" u="none" strike="noStrike" noProof="0">
                          <a:solidFill>
                            <a:schemeClr val="tx1"/>
                          </a:solidFill>
                          <a:latin typeface="Arial"/>
                        </a:rPr>
                        <a:t>Deployment</a:t>
                      </a: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i="0" u="none" strike="noStrike" noProof="0">
                          <a:solidFill>
                            <a:schemeClr val="tx1"/>
                          </a:solidFill>
                          <a:latin typeface="Arial"/>
                        </a:rPr>
                        <a:t>Dec 2025</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849274998"/>
                  </a:ext>
                </a:extLst>
              </a:tr>
              <a:tr h="256203">
                <a:tc>
                  <a:txBody>
                    <a:bodyPr/>
                    <a:lstStyle/>
                    <a:p>
                      <a:pPr lvl="0" algn="ctr" rtl="0">
                        <a:buNone/>
                      </a:pPr>
                      <a:r>
                        <a:rPr lang="en-US" sz="1100" b="1" i="0" u="none" strike="noStrike">
                          <a:solidFill>
                            <a:srgbClr val="000000"/>
                          </a:solidFill>
                          <a:effectLst/>
                          <a:latin typeface="Arial"/>
                        </a:rPr>
                        <a:t>6</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L&amp;T</a:t>
                      </a:r>
                      <a:endParaRPr lang="en-US" sz="1000" b="1">
                        <a:solidFill>
                          <a:schemeClr val="tx1"/>
                        </a:solidFill>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0" i="0" u="none" strike="noStrike" noProof="0">
                          <a:solidFill>
                            <a:srgbClr val="000000"/>
                          </a:solidFill>
                          <a:latin typeface="Arial"/>
                        </a:rPr>
                        <a:t>10/15/2024</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0" i="0" u="none" strike="noStrike" noProof="0">
                          <a:solidFill>
                            <a:srgbClr val="000000"/>
                          </a:solidFill>
                          <a:latin typeface="Arial"/>
                        </a:rPr>
                        <a:t>12/31/2025</a:t>
                      </a:r>
                      <a:endParaRPr lang="en-US"/>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0" i="0" u="none" strike="noStrike" noProof="0">
                          <a:solidFill>
                            <a:srgbClr val="000000"/>
                          </a:solidFill>
                          <a:latin typeface="Arial"/>
                        </a:rPr>
                        <a:t>03/01/2025</a:t>
                      </a:r>
                      <a:endParaRPr lang="en-US"/>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0" i="0" u="none" strike="noStrike" noProof="0">
                          <a:solidFill>
                            <a:srgbClr val="000000"/>
                          </a:solidFill>
                          <a:latin typeface="Abadi"/>
                        </a:rPr>
                        <a:t>07/31/2025</a:t>
                      </a:r>
                      <a:endParaRPr lang="en-US"/>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196243590"/>
                  </a:ext>
                </a:extLst>
              </a:tr>
              <a:tr h="256203">
                <a:tc>
                  <a:txBody>
                    <a:bodyPr/>
                    <a:lstStyle/>
                    <a:p>
                      <a:pPr lvl="0" algn="ctr" rtl="0">
                        <a:buNone/>
                      </a:pPr>
                      <a:r>
                        <a:rPr lang="en-US" sz="1100" b="1" i="0" u="none" strike="noStrike">
                          <a:solidFill>
                            <a:srgbClr val="000000"/>
                          </a:solidFill>
                          <a:effectLst/>
                          <a:latin typeface="Arial"/>
                        </a:rPr>
                        <a:t>7</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Woolworth</a:t>
                      </a:r>
                      <a:endParaRPr lang="en-US" sz="1000" b="1">
                        <a:solidFill>
                          <a:schemeClr val="tx1"/>
                        </a:solidFill>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effectLst/>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POC</a:t>
                      </a:r>
                      <a:endParaRPr lang="en-US"/>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POC</a:t>
                      </a:r>
                      <a:endParaRPr lang="en-US"/>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POC</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74788765"/>
                  </a:ext>
                </a:extLst>
              </a:tr>
              <a:tr h="256203">
                <a:tc>
                  <a:txBody>
                    <a:bodyPr/>
                    <a:lstStyle/>
                    <a:p>
                      <a:pPr lvl="0" algn="ctr" rtl="0">
                        <a:buNone/>
                      </a:pPr>
                      <a:r>
                        <a:rPr lang="en-US" sz="1100" b="1" i="0" u="none" strike="noStrike">
                          <a:solidFill>
                            <a:srgbClr val="000000"/>
                          </a:solidFill>
                          <a:effectLst/>
                          <a:latin typeface="Arial"/>
                        </a:rPr>
                        <a:t>8</a:t>
                      </a:r>
                      <a:endParaRPr lang="en-US"/>
                    </a:p>
                  </a:txBody>
                  <a:tcPr marL="9525" marR="9525" marT="9525" anchor="ctr">
                    <a:lnL w="6350" cap="flat" cmpd="sng" algn="ctr">
                      <a:solidFill>
                        <a:srgbClr val="000000"/>
                      </a:solidFill>
                      <a:prstDash val="solid"/>
                      <a:round/>
                      <a:headEnd type="none" w="med" len="med"/>
                      <a:tailEnd type="none" w="med" len="med"/>
                    </a:lnL>
                    <a:lnR w="6350" cap="flat" cmpd="sng" algn="ctr">
                      <a:solidFill>
                        <a:srgbClr val="CCCCCC"/>
                      </a:solidFill>
                      <a:prstDash val="solid"/>
                      <a:round/>
                      <a:headEnd type="none" w="med" len="med"/>
                      <a:tailEnd type="none" w="med" len="med"/>
                    </a:lnR>
                    <a:lnT w="6350" cap="flat" cmpd="sng" algn="ctr">
                      <a:solidFill>
                        <a:srgbClr val="CCCCCC"/>
                      </a:solidFill>
                      <a:prstDash val="solid"/>
                      <a:round/>
                      <a:headEnd type="none" w="med" len="med"/>
                      <a:tailEnd type="none" w="med" len="med"/>
                    </a:lnT>
                    <a:lnB w="6350" cap="flat" cmpd="sng" algn="ctr">
                      <a:solidFill>
                        <a:srgbClr val="CCCCCC"/>
                      </a:solidFill>
                      <a:prstDash val="solid"/>
                      <a:round/>
                      <a:headEnd type="none" w="med" len="med"/>
                      <a:tailEnd type="none" w="med" len="med"/>
                    </a:lnB>
                    <a:noFill/>
                  </a:tcPr>
                </a:tc>
                <a:tc>
                  <a:txBody>
                    <a:bodyPr/>
                    <a:lstStyle/>
                    <a:p>
                      <a:pPr lvl="0" algn="ctr" rtl="0">
                        <a:buNone/>
                      </a:pPr>
                      <a:r>
                        <a:rPr lang="en-US" sz="1000" b="1" i="0" u="none" strike="noStrike">
                          <a:solidFill>
                            <a:schemeClr val="tx1"/>
                          </a:solidFill>
                          <a:effectLst/>
                          <a:latin typeface="Arial"/>
                        </a:rPr>
                        <a:t>HPCL</a:t>
                      </a:r>
                      <a:endParaRPr lang="en-US" sz="1000" b="1">
                        <a:solidFill>
                          <a:schemeClr val="tx1"/>
                        </a:solidFill>
                        <a:effectLst/>
                        <a:latin typeface="Arial"/>
                      </a:endParaRPr>
                    </a:p>
                  </a:txBody>
                  <a:tcPr marL="9525" marR="9525" marT="9525" anchor="ctr">
                    <a:lnL w="6350" cap="flat" cmpd="sng" algn="ctr">
                      <a:solidFill>
                        <a:srgbClr val="CCCCCC"/>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2021</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2026</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2021</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2023</a:t>
                      </a:r>
                      <a:endParaRPr lang="en-US"/>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a:solidFill>
                            <a:schemeClr val="tx1"/>
                          </a:solidFill>
                          <a:latin typeface="Arial"/>
                        </a:rPr>
                        <a:t>2023</a:t>
                      </a:r>
                      <a:endParaRPr lang="en-US"/>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b="1">
                          <a:solidFill>
                            <a:schemeClr val="tx1"/>
                          </a:solidFill>
                          <a:latin typeface="Arial"/>
                        </a:rPr>
                        <a:t>2023</a:t>
                      </a:r>
                      <a:endParaRPr lang="en-US"/>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664318174"/>
                  </a:ext>
                </a:extLst>
              </a:tr>
              <a:tr h="256203">
                <a:tc>
                  <a:txBody>
                    <a:bodyPr/>
                    <a:lstStyle/>
                    <a:p>
                      <a:pPr lvl="0" algn="ctr">
                        <a:buNone/>
                      </a:pPr>
                      <a:r>
                        <a:rPr lang="en-US" sz="1100" b="1" i="0" u="none" strike="noStrike">
                          <a:solidFill>
                            <a:srgbClr val="000000"/>
                          </a:solidFill>
                          <a:effectLst/>
                          <a:latin typeface="Arial"/>
                        </a:rPr>
                        <a:t>9</a:t>
                      </a:r>
                      <a:endParaRPr lang="en-US"/>
                    </a:p>
                  </a:txBody>
                  <a:tcPr marL="9524" marR="9524" marT="9524" anchor="ctr">
                    <a:lnL w="6350">
                      <a:solidFill>
                        <a:srgbClr val="000000"/>
                      </a:solidFill>
                    </a:lnL>
                    <a:lnR w="6350">
                      <a:solidFill>
                        <a:srgbClr val="CCCCCC"/>
                      </a:solidFill>
                    </a:lnR>
                    <a:lnT w="6350">
                      <a:solidFill>
                        <a:srgbClr val="CCCCCC"/>
                      </a:solidFill>
                    </a:lnT>
                    <a:lnB w="6350" cap="flat" cmpd="sng" algn="ctr">
                      <a:solidFill>
                        <a:srgbClr val="CCCCCC"/>
                      </a:solidFill>
                      <a:prstDash val="solid"/>
                      <a:round/>
                      <a:headEnd type="none" w="med" len="med"/>
                      <a:tailEnd type="none" w="med" len="med"/>
                    </a:lnB>
                    <a:noFill/>
                  </a:tcPr>
                </a:tc>
                <a:tc>
                  <a:txBody>
                    <a:bodyPr/>
                    <a:lstStyle/>
                    <a:p>
                      <a:pPr lvl="0" algn="ctr">
                        <a:buNone/>
                      </a:pPr>
                      <a:r>
                        <a:rPr lang="en-US" sz="1000" b="1" i="0" u="none" strike="noStrike">
                          <a:solidFill>
                            <a:schemeClr val="tx1"/>
                          </a:solidFill>
                          <a:effectLst/>
                          <a:latin typeface="Arial"/>
                        </a:rPr>
                        <a:t>JIOBP CNG</a:t>
                      </a:r>
                      <a:endParaRPr lang="en-US" sz="1000" b="1">
                        <a:solidFill>
                          <a:schemeClr val="tx1"/>
                        </a:solidFill>
                        <a:latin typeface="Arial"/>
                      </a:endParaRPr>
                    </a:p>
                  </a:txBody>
                  <a:tcPr marL="9524" marR="9524" marT="9524" anchor="ctr">
                    <a:lnL w="6350" cap="flat" cmpd="sng" algn="ctr">
                      <a:solidFill>
                        <a:srgbClr val="CCCCCC"/>
                      </a:solidFill>
                      <a:prstDash val="solid"/>
                      <a:round/>
                      <a:headEnd type="none" w="med" len="med"/>
                      <a:tailEnd type="none" w="med" len="med"/>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effectLst/>
                          <a:latin typeface="Arial"/>
                        </a:rPr>
                        <a:t>India</a:t>
                      </a:r>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552733569"/>
                  </a:ext>
                </a:extLst>
              </a:tr>
              <a:tr h="256203">
                <a:tc>
                  <a:txBody>
                    <a:bodyPr/>
                    <a:lstStyle/>
                    <a:p>
                      <a:pPr lvl="0" algn="ctr">
                        <a:buNone/>
                      </a:pPr>
                      <a:r>
                        <a:rPr lang="en-US" sz="1100" b="1" i="0" u="none" strike="noStrike">
                          <a:solidFill>
                            <a:srgbClr val="000000"/>
                          </a:solidFill>
                          <a:effectLst/>
                          <a:latin typeface="Arial"/>
                        </a:rPr>
                        <a:t>10</a:t>
                      </a:r>
                      <a:endParaRPr lang="en-US"/>
                    </a:p>
                  </a:txBody>
                  <a:tcPr marL="9524" marR="9524" marT="9524" anchor="ctr">
                    <a:lnL w="6350">
                      <a:solidFill>
                        <a:srgbClr val="000000"/>
                      </a:solidFill>
                    </a:lnL>
                    <a:lnR w="6350">
                      <a:solidFill>
                        <a:srgbClr val="CCCCCC"/>
                      </a:solidFill>
                    </a:lnR>
                    <a:lnT w="6350">
                      <a:solidFill>
                        <a:srgbClr val="CCCCCC"/>
                      </a:solidFill>
                    </a:lnT>
                    <a:lnB w="6350" cap="flat" cmpd="sng" algn="ctr">
                      <a:solidFill>
                        <a:srgbClr val="CCCCCC"/>
                      </a:solidFill>
                      <a:prstDash val="solid"/>
                      <a:round/>
                      <a:headEnd type="none" w="med" len="med"/>
                      <a:tailEnd type="none" w="med" len="med"/>
                    </a:lnB>
                    <a:noFill/>
                  </a:tcPr>
                </a:tc>
                <a:tc>
                  <a:txBody>
                    <a:bodyPr/>
                    <a:lstStyle/>
                    <a:p>
                      <a:pPr lvl="0" algn="ctr">
                        <a:buNone/>
                      </a:pPr>
                      <a:r>
                        <a:rPr lang="en-US" sz="1000" b="1" i="0" u="none" strike="noStrike">
                          <a:solidFill>
                            <a:schemeClr val="tx1"/>
                          </a:solidFill>
                          <a:effectLst/>
                          <a:latin typeface="Arial"/>
                        </a:rPr>
                        <a:t>JIOBP NRO</a:t>
                      </a:r>
                      <a:endParaRPr lang="en-US" sz="1000" b="1">
                        <a:solidFill>
                          <a:schemeClr val="tx1"/>
                        </a:solidFill>
                        <a:latin typeface="Arial"/>
                      </a:endParaRPr>
                    </a:p>
                  </a:txBody>
                  <a:tcPr marL="9524" marR="9524" marT="9524" anchor="ctr">
                    <a:lnL w="6350" cap="flat" cmpd="sng" algn="ctr">
                      <a:solidFill>
                        <a:srgbClr val="CCCCCC"/>
                      </a:solidFill>
                      <a:prstDash val="solid"/>
                      <a:round/>
                      <a:headEnd type="none" w="med" len="med"/>
                      <a:tailEnd type="none" w="med" len="med"/>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lnSpc>
                          <a:spcPct val="100000"/>
                        </a:lnSpc>
                        <a:spcBef>
                          <a:spcPts val="0"/>
                        </a:spcBef>
                        <a:spcAft>
                          <a:spcPts val="0"/>
                        </a:spcAft>
                        <a:buNone/>
                      </a:pPr>
                      <a:r>
                        <a:rPr lang="en-US" sz="1000" b="1" i="0" u="none" strike="noStrike" noProof="0">
                          <a:solidFill>
                            <a:schemeClr val="tx1"/>
                          </a:solidFill>
                          <a:latin typeface="Arial"/>
                        </a:rPr>
                        <a:t>VAIA</a:t>
                      </a:r>
                      <a:endParaRPr lang="en-US" sz="1000" b="0" i="0" u="none" strike="noStrike" noProof="0">
                        <a:solidFill>
                          <a:srgbClr val="000000"/>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3233896814"/>
                  </a:ext>
                </a:extLst>
              </a:tr>
              <a:tr h="358684">
                <a:tc>
                  <a:txBody>
                    <a:bodyPr/>
                    <a:lstStyle/>
                    <a:p>
                      <a:pPr lvl="0" algn="ctr">
                        <a:buNone/>
                      </a:pPr>
                      <a:r>
                        <a:rPr lang="en-US" sz="1100" b="1" i="0" u="none" strike="noStrike">
                          <a:solidFill>
                            <a:srgbClr val="000000"/>
                          </a:solidFill>
                          <a:effectLst/>
                          <a:latin typeface="Arial"/>
                        </a:rPr>
                        <a:t>11</a:t>
                      </a:r>
                      <a:endParaRPr lang="en-US"/>
                    </a:p>
                  </a:txBody>
                  <a:tcPr marL="9524" marR="9524" marT="9524" anchor="ctr">
                    <a:lnL w="6350">
                      <a:solidFill>
                        <a:srgbClr val="000000"/>
                      </a:solidFill>
                    </a:lnL>
                    <a:lnR w="6350">
                      <a:solidFill>
                        <a:srgbClr val="CCCCCC"/>
                      </a:solidFill>
                    </a:lnR>
                    <a:lnT w="6350">
                      <a:solidFill>
                        <a:srgbClr val="CCCCCC"/>
                      </a:solidFill>
                    </a:lnT>
                    <a:lnB w="6350">
                      <a:solidFill>
                        <a:srgbClr val="CCCCCC"/>
                      </a:solidFill>
                    </a:lnB>
                    <a:noFill/>
                  </a:tcPr>
                </a:tc>
                <a:tc>
                  <a:txBody>
                    <a:bodyPr/>
                    <a:lstStyle/>
                    <a:p>
                      <a:pPr lvl="0" algn="ctr">
                        <a:buNone/>
                      </a:pPr>
                      <a:r>
                        <a:rPr lang="en-US" sz="1000" b="1" i="0" u="none" strike="noStrike">
                          <a:solidFill>
                            <a:schemeClr val="tx1"/>
                          </a:solidFill>
                          <a:effectLst/>
                          <a:latin typeface="Arial"/>
                        </a:rPr>
                        <a:t>JIOBP Solar</a:t>
                      </a:r>
                      <a:endParaRPr lang="en-US" sz="1000" b="1">
                        <a:solidFill>
                          <a:schemeClr val="tx1"/>
                        </a:solidFill>
                        <a:latin typeface="Arial"/>
                      </a:endParaRPr>
                    </a:p>
                  </a:txBody>
                  <a:tcPr marL="9524" marR="9524" marT="9524" anchor="ctr">
                    <a:lnL w="6350" cap="flat" cmpd="sng" algn="ctr">
                      <a:solidFill>
                        <a:srgbClr val="CCCCCC"/>
                      </a:solidFill>
                      <a:prstDash val="solid"/>
                      <a:round/>
                      <a:headEnd type="none" w="med" len="med"/>
                      <a:tailEnd type="none" w="med" len="med"/>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a:solidFill>
                            <a:schemeClr val="tx1"/>
                          </a:solidFill>
                          <a:effectLst/>
                          <a:latin typeface="Arial"/>
                        </a:rPr>
                        <a:t>India</a:t>
                      </a:r>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2840077158"/>
                  </a:ext>
                </a:extLst>
              </a:tr>
              <a:tr h="256203">
                <a:tc>
                  <a:txBody>
                    <a:bodyPr/>
                    <a:lstStyle/>
                    <a:p>
                      <a:pPr lvl="0" algn="ctr">
                        <a:buNone/>
                      </a:pPr>
                      <a:r>
                        <a:rPr lang="en-US" sz="1100" b="1" i="0" u="none" strike="noStrike">
                          <a:solidFill>
                            <a:srgbClr val="000000"/>
                          </a:solidFill>
                          <a:effectLst/>
                          <a:latin typeface="Arial"/>
                        </a:rPr>
                        <a:t>12</a:t>
                      </a:r>
                      <a:endParaRPr lang="en-US"/>
                    </a:p>
                  </a:txBody>
                  <a:tcPr marL="9524" marR="9524" marT="9524" anchor="ctr">
                    <a:lnL w="6350">
                      <a:solidFill>
                        <a:srgbClr val="000000"/>
                      </a:solidFill>
                    </a:lnL>
                    <a:lnR w="6350">
                      <a:solidFill>
                        <a:srgbClr val="CCCCCC"/>
                      </a:solidFill>
                    </a:lnR>
                    <a:lnT w="6350">
                      <a:solidFill>
                        <a:srgbClr val="CCCCCC"/>
                      </a:solidFill>
                    </a:lnT>
                    <a:lnB w="6350" cap="flat" cmpd="sng" algn="ctr">
                      <a:solidFill>
                        <a:srgbClr val="CCCCCC"/>
                      </a:solidFill>
                      <a:prstDash val="solid"/>
                      <a:round/>
                      <a:headEnd type="none" w="med" len="med"/>
                      <a:tailEnd type="none" w="med" len="med"/>
                    </a:lnB>
                    <a:noFill/>
                  </a:tcPr>
                </a:tc>
                <a:tc>
                  <a:txBody>
                    <a:bodyPr/>
                    <a:lstStyle/>
                    <a:p>
                      <a:pPr lvl="0" algn="ctr">
                        <a:buNone/>
                      </a:pPr>
                      <a:r>
                        <a:rPr lang="en-US" sz="1000" b="1" i="0" u="none" strike="noStrike">
                          <a:solidFill>
                            <a:schemeClr val="tx1"/>
                          </a:solidFill>
                          <a:effectLst/>
                          <a:latin typeface="Arial"/>
                        </a:rPr>
                        <a:t>JIOBP EV</a:t>
                      </a:r>
                      <a:endParaRPr lang="en-US" sz="1000" b="1">
                        <a:solidFill>
                          <a:schemeClr val="tx1"/>
                        </a:solidFill>
                        <a:latin typeface="Arial"/>
                      </a:endParaRPr>
                    </a:p>
                  </a:txBody>
                  <a:tcPr marL="9524" marR="9524" marT="9524" anchor="ctr">
                    <a:lnL w="6350" cap="flat" cmpd="sng" algn="ctr">
                      <a:solidFill>
                        <a:srgbClr val="CCCCCC"/>
                      </a:solidFill>
                      <a:prstDash val="solid"/>
                      <a:round/>
                      <a:headEnd type="none" w="med" len="med"/>
                      <a:tailEnd type="none" w="med" len="med"/>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b="1">
                          <a:solidFill>
                            <a:schemeClr val="tx1"/>
                          </a:solidFill>
                          <a:latin typeface="Arial"/>
                        </a:rPr>
                        <a:t>VAIA</a:t>
                      </a: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a:solidFill>
                          <a:schemeClr val="tx1"/>
                        </a:solidFill>
                        <a:latin typeface="Arial"/>
                      </a:endParaRPr>
                    </a:p>
                  </a:txBody>
                  <a:tcPr marL="9524" marR="9524" marT="9524" anchor="b">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algn="ctr" fontAlgn="b"/>
                      <a:endParaRPr lang="en-US" sz="1000" b="1">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extLst>
                  <a:ext uri="{0D108BD9-81ED-4DB2-BD59-A6C34878D82A}">
                    <a16:rowId xmlns:a16="http://schemas.microsoft.com/office/drawing/2014/main" val="1553843429"/>
                  </a:ext>
                </a:extLst>
              </a:tr>
            </a:tbl>
          </a:graphicData>
        </a:graphic>
      </p:graphicFrame>
    </p:spTree>
    <p:extLst>
      <p:ext uri="{BB962C8B-B14F-4D97-AF65-F5344CB8AC3E}">
        <p14:creationId xmlns:p14="http://schemas.microsoft.com/office/powerpoint/2010/main" val="13729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F8F117-57A3-9F19-99E4-08F1998EEB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181061-E56A-9225-486A-5D46B1E82C8F}"/>
              </a:ext>
            </a:extLst>
          </p:cNvPr>
          <p:cNvSpPr>
            <a:spLocks noGrp="1"/>
          </p:cNvSpPr>
          <p:nvPr>
            <p:ph type="title"/>
          </p:nvPr>
        </p:nvSpPr>
        <p:spPr/>
        <p:txBody>
          <a:bodyPr>
            <a:normAutofit fontScale="90000"/>
          </a:bodyPr>
          <a:lstStyle/>
          <a:p>
            <a:r>
              <a:rPr lang="en-GB"/>
              <a:t>Customer Health– India Team</a:t>
            </a:r>
          </a:p>
        </p:txBody>
      </p:sp>
      <p:graphicFrame>
        <p:nvGraphicFramePr>
          <p:cNvPr id="4" name="Table 3">
            <a:extLst>
              <a:ext uri="{FF2B5EF4-FFF2-40B4-BE49-F238E27FC236}">
                <a16:creationId xmlns:a16="http://schemas.microsoft.com/office/drawing/2014/main" id="{9B5C5689-4104-1ABE-8A75-1C131B6571BA}"/>
              </a:ext>
            </a:extLst>
          </p:cNvPr>
          <p:cNvGraphicFramePr>
            <a:graphicFrameLocks noGrp="1"/>
          </p:cNvGraphicFramePr>
          <p:nvPr>
            <p:extLst>
              <p:ext uri="{D42A27DB-BD31-4B8C-83A1-F6EECF244321}">
                <p14:modId xmlns:p14="http://schemas.microsoft.com/office/powerpoint/2010/main" val="1476976270"/>
              </p:ext>
            </p:extLst>
          </p:nvPr>
        </p:nvGraphicFramePr>
        <p:xfrm>
          <a:off x="1857656" y="1032532"/>
          <a:ext cx="6137870" cy="5699760"/>
        </p:xfrm>
        <a:graphic>
          <a:graphicData uri="http://schemas.openxmlformats.org/drawingml/2006/table">
            <a:tbl>
              <a:tblPr firstRow="1" bandRow="1">
                <a:tableStyleId>{2D5ABB26-0587-4C30-8999-92F81FD0307C}</a:tableStyleId>
              </a:tblPr>
              <a:tblGrid>
                <a:gridCol w="1570520">
                  <a:extLst>
                    <a:ext uri="{9D8B030D-6E8A-4147-A177-3AD203B41FA5}">
                      <a16:colId xmlns:a16="http://schemas.microsoft.com/office/drawing/2014/main" val="2312407925"/>
                    </a:ext>
                  </a:extLst>
                </a:gridCol>
                <a:gridCol w="2080315">
                  <a:extLst>
                    <a:ext uri="{9D8B030D-6E8A-4147-A177-3AD203B41FA5}">
                      <a16:colId xmlns:a16="http://schemas.microsoft.com/office/drawing/2014/main" val="2573716598"/>
                    </a:ext>
                  </a:extLst>
                </a:gridCol>
                <a:gridCol w="2487035">
                  <a:extLst>
                    <a:ext uri="{9D8B030D-6E8A-4147-A177-3AD203B41FA5}">
                      <a16:colId xmlns:a16="http://schemas.microsoft.com/office/drawing/2014/main" val="1479911195"/>
                    </a:ext>
                  </a:extLst>
                </a:gridCol>
              </a:tblGrid>
              <a:tr h="293271">
                <a:tc>
                  <a:txBody>
                    <a:bodyPr/>
                    <a:lstStyle/>
                    <a:p>
                      <a:pPr lvl="0" algn="ctr">
                        <a:buNone/>
                      </a:pPr>
                      <a:r>
                        <a:rPr lang="en-US" sz="2000" b="1">
                          <a:solidFill>
                            <a:srgbClr val="FF0000"/>
                          </a:solidFill>
                          <a:latin typeface="Calibri"/>
                        </a:rPr>
                        <a:t>RED</a:t>
                      </a:r>
                      <a:endParaRPr lang="en-US" sz="2000" b="1"/>
                    </a:p>
                  </a:txBody>
                  <a:tcPr>
                    <a:lnL w="0">
                      <a:noFill/>
                    </a:lnL>
                    <a:lnR w="0">
                      <a:noFill/>
                    </a:lnR>
                    <a:lnT w="0">
                      <a:noFill/>
                    </a:lnT>
                    <a:lnB w="0">
                      <a:noFill/>
                    </a:lnB>
                  </a:tcPr>
                </a:tc>
                <a:tc>
                  <a:txBody>
                    <a:bodyPr/>
                    <a:lstStyle/>
                    <a:p>
                      <a:pPr lvl="0" algn="ctr">
                        <a:buNone/>
                      </a:pPr>
                      <a:r>
                        <a:rPr lang="en-US" sz="2000" b="1">
                          <a:solidFill>
                            <a:schemeClr val="accent2"/>
                          </a:solidFill>
                          <a:latin typeface="Calibri"/>
                        </a:rPr>
                        <a:t>AMBER</a:t>
                      </a:r>
                      <a:endParaRPr lang="en-US" sz="2000" b="1"/>
                    </a:p>
                  </a:txBody>
                  <a:tcPr>
                    <a:lnL w="0">
                      <a:noFill/>
                    </a:lnL>
                    <a:lnR w="0">
                      <a:noFill/>
                    </a:lnR>
                    <a:lnT w="0">
                      <a:noFill/>
                    </a:lnT>
                    <a:lnB w="0">
                      <a:noFill/>
                    </a:lnB>
                    <a:noFill/>
                  </a:tcPr>
                </a:tc>
                <a:tc>
                  <a:txBody>
                    <a:bodyPr/>
                    <a:lstStyle/>
                    <a:p>
                      <a:pPr lvl="0" algn="ctr">
                        <a:buNone/>
                      </a:pPr>
                      <a:r>
                        <a:rPr lang="en-US" sz="2000" b="1">
                          <a:solidFill>
                            <a:schemeClr val="accent6"/>
                          </a:solidFill>
                          <a:latin typeface="Calibri"/>
                        </a:rPr>
                        <a:t>GREEN</a:t>
                      </a:r>
                      <a:endParaRPr lang="en-US" sz="2000" b="1" i="0" u="none" strike="noStrike" noProof="0">
                        <a:solidFill>
                          <a:srgbClr val="000000"/>
                        </a:solidFill>
                        <a:latin typeface="Arial"/>
                      </a:endParaRPr>
                    </a:p>
                  </a:txBody>
                  <a:tcPr>
                    <a:lnL w="0">
                      <a:noFill/>
                    </a:lnL>
                    <a:lnR w="0">
                      <a:noFill/>
                    </a:lnR>
                    <a:lnT w="0">
                      <a:noFill/>
                    </a:lnT>
                    <a:lnB w="0">
                      <a:noFill/>
                    </a:lnB>
                  </a:tcPr>
                </a:tc>
                <a:extLst>
                  <a:ext uri="{0D108BD9-81ED-4DB2-BD59-A6C34878D82A}">
                    <a16:rowId xmlns:a16="http://schemas.microsoft.com/office/drawing/2014/main" val="1152855570"/>
                  </a:ext>
                </a:extLst>
              </a:tr>
              <a:tr h="293271">
                <a:tc rowSpan="16">
                  <a:txBody>
                    <a:bodyPr/>
                    <a:lstStyle/>
                    <a:p>
                      <a:pPr algn="ctr"/>
                      <a:r>
                        <a:rPr lang="en-US">
                          <a:latin typeface="Calibri"/>
                        </a:rPr>
                        <a:t>CHT</a:t>
                      </a:r>
                      <a:r>
                        <a:rPr lang="en-US" sz="1400" b="0" i="0" u="none" strike="noStrike" noProof="0">
                          <a:solidFill>
                            <a:srgbClr val="000000"/>
                          </a:solidFill>
                          <a:latin typeface="Calibri"/>
                        </a:rPr>
                        <a:t>(core9)</a:t>
                      </a:r>
                      <a:endParaRPr lang="en-US">
                        <a:latin typeface="Calibri"/>
                      </a:endParaRPr>
                    </a:p>
                  </a:txBody>
                  <a:tcPr>
                    <a:lnL w="0">
                      <a:noFill/>
                    </a:lnL>
                    <a:lnR w="0">
                      <a:noFill/>
                    </a:lnR>
                    <a:lnT w="0">
                      <a:noFill/>
                    </a:lnT>
                    <a:lnB w="0">
                      <a:noFill/>
                    </a:lnB>
                  </a:tcPr>
                </a:tc>
                <a:tc>
                  <a:txBody>
                    <a:bodyPr/>
                    <a:lstStyle/>
                    <a:p>
                      <a:pPr algn="ctr"/>
                      <a:r>
                        <a:rPr lang="en-US">
                          <a:latin typeface="Calibri"/>
                        </a:rPr>
                        <a:t>Nestle(core9)</a:t>
                      </a:r>
                    </a:p>
                  </a:txBody>
                  <a:tcPr>
                    <a:lnL w="0">
                      <a:noFill/>
                    </a:lnL>
                    <a:lnR w="0">
                      <a:noFill/>
                    </a:lnR>
                    <a:lnT w="0">
                      <a:noFill/>
                    </a:lnT>
                    <a:lnB w="0">
                      <a:noFill/>
                    </a:lnB>
                    <a:noFill/>
                  </a:tcPr>
                </a:tc>
                <a:tc>
                  <a:txBody>
                    <a:bodyPr/>
                    <a:lstStyle/>
                    <a:p>
                      <a:pPr lvl="0" algn="ctr">
                        <a:buNone/>
                      </a:pPr>
                      <a:r>
                        <a:rPr lang="en-US">
                          <a:latin typeface="Calibri"/>
                        </a:rPr>
                        <a:t>HPCL</a:t>
                      </a:r>
                    </a:p>
                  </a:txBody>
                  <a:tcPr>
                    <a:lnL w="0">
                      <a:noFill/>
                    </a:lnL>
                    <a:lnR w="0">
                      <a:noFill/>
                    </a:lnR>
                    <a:lnT w="0">
                      <a:noFill/>
                    </a:lnT>
                    <a:lnB w="0">
                      <a:noFill/>
                    </a:lnB>
                  </a:tcPr>
                </a:tc>
                <a:extLst>
                  <a:ext uri="{0D108BD9-81ED-4DB2-BD59-A6C34878D82A}">
                    <a16:rowId xmlns:a16="http://schemas.microsoft.com/office/drawing/2014/main" val="779496650"/>
                  </a:ext>
                </a:extLst>
              </a:tr>
              <a:tr h="293271">
                <a:tc vMerge="1">
                  <a:txBody>
                    <a:bodyPr/>
                    <a:lstStyle/>
                    <a:p>
                      <a:endParaRPr lang="en-US"/>
                    </a:p>
                  </a:txBody>
                  <a:tcPr marL="0" marR="0" marT="0" marB="0" horzOverflow="overflow"/>
                </a:tc>
                <a:tc>
                  <a:txBody>
                    <a:bodyPr/>
                    <a:lstStyle/>
                    <a:p>
                      <a:pPr lvl="0" algn="ctr">
                        <a:buNone/>
                      </a:pPr>
                      <a:r>
                        <a:rPr lang="en-US">
                          <a:latin typeface="Calibri"/>
                        </a:rPr>
                        <a:t>TRL</a:t>
                      </a:r>
                    </a:p>
                  </a:txBody>
                  <a:tcPr>
                    <a:lnL w="0">
                      <a:noFill/>
                    </a:lnL>
                    <a:lnR w="0">
                      <a:noFill/>
                    </a:lnR>
                    <a:lnT w="0">
                      <a:noFill/>
                    </a:lnT>
                    <a:lnB w="0">
                      <a:noFill/>
                    </a:lnB>
                    <a:noFill/>
                  </a:tcPr>
                </a:tc>
                <a:tc>
                  <a:txBody>
                    <a:bodyPr/>
                    <a:lstStyle/>
                    <a:p>
                      <a:pPr lvl="0" algn="ctr">
                        <a:buNone/>
                      </a:pPr>
                      <a:r>
                        <a:rPr lang="en-US">
                          <a:latin typeface="Calibri"/>
                        </a:rPr>
                        <a:t>McD(</a:t>
                      </a:r>
                      <a:r>
                        <a:rPr lang="en-US" err="1">
                          <a:latin typeface="Calibri"/>
                        </a:rPr>
                        <a:t>CPlus</a:t>
                      </a:r>
                      <a:r>
                        <a:rPr lang="en-US">
                          <a:latin typeface="Calibri"/>
                        </a:rPr>
                        <a:t>)</a:t>
                      </a:r>
                    </a:p>
                  </a:txBody>
                  <a:tcPr>
                    <a:lnL w="0">
                      <a:noFill/>
                    </a:lnL>
                    <a:lnR w="0">
                      <a:noFill/>
                    </a:lnR>
                    <a:lnT w="0">
                      <a:noFill/>
                    </a:lnT>
                    <a:lnB w="0">
                      <a:noFill/>
                    </a:lnB>
                  </a:tcPr>
                </a:tc>
                <a:extLst>
                  <a:ext uri="{0D108BD9-81ED-4DB2-BD59-A6C34878D82A}">
                    <a16:rowId xmlns:a16="http://schemas.microsoft.com/office/drawing/2014/main" val="2843465451"/>
                  </a:ext>
                </a:extLst>
              </a:tr>
              <a:tr h="293271">
                <a:tc vMerge="1">
                  <a:txBody>
                    <a:bodyPr/>
                    <a:lstStyle/>
                    <a:p>
                      <a:endParaRPr lang="en-US"/>
                    </a:p>
                  </a:txBody>
                  <a:tcPr marL="0" marR="0" marT="0" marB="0" horzOverflow="overflow"/>
                </a:tc>
                <a:tc>
                  <a:txBody>
                    <a:bodyPr/>
                    <a:lstStyle/>
                    <a:p>
                      <a:pPr lvl="0" algn="ctr">
                        <a:buNone/>
                      </a:pPr>
                      <a:r>
                        <a:rPr lang="en-US">
                          <a:latin typeface="Calibri"/>
                        </a:rPr>
                        <a:t>JIO BP CNG</a:t>
                      </a:r>
                    </a:p>
                  </a:txBody>
                  <a:tcPr>
                    <a:lnL w="0">
                      <a:noFill/>
                    </a:lnL>
                    <a:lnR w="0">
                      <a:noFill/>
                    </a:lnR>
                    <a:lnT w="0">
                      <a:noFill/>
                    </a:lnT>
                    <a:lnB w="0">
                      <a:noFill/>
                    </a:lnB>
                    <a:noFill/>
                  </a:tcPr>
                </a:tc>
                <a:tc>
                  <a:txBody>
                    <a:bodyPr/>
                    <a:lstStyle/>
                    <a:p>
                      <a:pPr lvl="0" algn="ctr">
                        <a:buNone/>
                      </a:pPr>
                      <a:r>
                        <a:rPr lang="en-US">
                          <a:latin typeface="Calibri"/>
                        </a:rPr>
                        <a:t>HUL(</a:t>
                      </a:r>
                      <a:r>
                        <a:rPr lang="en-US" err="1">
                          <a:latin typeface="Calibri"/>
                        </a:rPr>
                        <a:t>CPlus</a:t>
                      </a:r>
                      <a:r>
                        <a:rPr lang="en-US">
                          <a:latin typeface="Calibri"/>
                        </a:rPr>
                        <a:t>)</a:t>
                      </a:r>
                    </a:p>
                  </a:txBody>
                  <a:tcPr>
                    <a:lnL w="0">
                      <a:noFill/>
                    </a:lnL>
                    <a:lnR w="0">
                      <a:noFill/>
                    </a:lnR>
                    <a:lnT w="0">
                      <a:noFill/>
                    </a:lnT>
                    <a:lnB w="0">
                      <a:noFill/>
                    </a:lnB>
                  </a:tcPr>
                </a:tc>
                <a:extLst>
                  <a:ext uri="{0D108BD9-81ED-4DB2-BD59-A6C34878D82A}">
                    <a16:rowId xmlns:a16="http://schemas.microsoft.com/office/drawing/2014/main" val="794207300"/>
                  </a:ext>
                </a:extLst>
              </a:tr>
              <a:tr h="293271">
                <a:tc vMerge="1">
                  <a:txBody>
                    <a:bodyPr/>
                    <a:lstStyle/>
                    <a:p>
                      <a:endParaRPr lang="en-US"/>
                    </a:p>
                  </a:txBody>
                  <a:tcPr marL="0" marR="0" marT="0" marB="0" horzOverflow="overflow"/>
                </a:tc>
                <a:tc>
                  <a:txBody>
                    <a:bodyPr/>
                    <a:lstStyle/>
                    <a:p>
                      <a:pPr lvl="0" algn="ctr">
                        <a:buNone/>
                      </a:pPr>
                      <a:r>
                        <a:rPr lang="en-US">
                          <a:latin typeface="Calibri"/>
                        </a:rPr>
                        <a:t>JIO BP SOLAR</a:t>
                      </a:r>
                    </a:p>
                    <a:p>
                      <a:pPr lvl="0" algn="ctr">
                        <a:buNone/>
                      </a:pPr>
                      <a:br>
                        <a:rPr lang="en-US">
                          <a:latin typeface="Calibri"/>
                        </a:rPr>
                      </a:br>
                      <a:r>
                        <a:rPr lang="en-US">
                          <a:latin typeface="Calibri"/>
                        </a:rPr>
                        <a:t>Britannia</a:t>
                      </a:r>
                    </a:p>
                  </a:txBody>
                  <a:tcPr>
                    <a:lnL w="0">
                      <a:noFill/>
                    </a:lnL>
                    <a:lnR w="0">
                      <a:noFill/>
                    </a:lnR>
                    <a:lnT w="0">
                      <a:noFill/>
                    </a:lnT>
                    <a:lnB w="0">
                      <a:noFill/>
                    </a:lnB>
                    <a:noFill/>
                  </a:tcPr>
                </a:tc>
                <a:tc>
                  <a:txBody>
                    <a:bodyPr/>
                    <a:lstStyle/>
                    <a:p>
                      <a:pPr lvl="0" algn="ctr">
                        <a:buNone/>
                      </a:pPr>
                      <a:r>
                        <a:rPr lang="en-US">
                          <a:latin typeface="Calibri"/>
                        </a:rPr>
                        <a:t>Reliance(</a:t>
                      </a:r>
                      <a:r>
                        <a:rPr lang="en-US" err="1">
                          <a:latin typeface="Calibri"/>
                        </a:rPr>
                        <a:t>CPlus</a:t>
                      </a:r>
                      <a:r>
                        <a:rPr lang="en-US">
                          <a:latin typeface="Calibri"/>
                        </a:rPr>
                        <a:t>)</a:t>
                      </a:r>
                    </a:p>
                  </a:txBody>
                  <a:tcPr>
                    <a:lnL w="0">
                      <a:noFill/>
                    </a:lnL>
                    <a:lnR w="0">
                      <a:noFill/>
                    </a:lnR>
                    <a:lnT w="0">
                      <a:noFill/>
                    </a:lnT>
                    <a:lnB w="0">
                      <a:noFill/>
                    </a:lnB>
                  </a:tcPr>
                </a:tc>
                <a:extLst>
                  <a:ext uri="{0D108BD9-81ED-4DB2-BD59-A6C34878D82A}">
                    <a16:rowId xmlns:a16="http://schemas.microsoft.com/office/drawing/2014/main" val="4238156164"/>
                  </a:ext>
                </a:extLst>
              </a:tr>
              <a:tr h="293271">
                <a:tc vMerge="1">
                  <a:txBody>
                    <a:bodyPr/>
                    <a:lstStyle/>
                    <a:p>
                      <a:endParaRPr lang="en-US"/>
                    </a:p>
                  </a:txBody>
                  <a:tcPr marL="0" marR="0" marT="0" marB="0" horzOverflow="overflow"/>
                </a:tc>
                <a:tc rowSpan="12">
                  <a:txBody>
                    <a:bodyPr/>
                    <a:lstStyle/>
                    <a:p>
                      <a:pPr lvl="0" algn="ctr">
                        <a:buNone/>
                      </a:pPr>
                      <a:endParaRPr lang="en-US">
                        <a:latin typeface="Calibri"/>
                      </a:endParaRPr>
                    </a:p>
                  </a:txBody>
                  <a:tcPr>
                    <a:lnL w="0">
                      <a:noFill/>
                    </a:lnL>
                    <a:lnR w="0">
                      <a:noFill/>
                    </a:lnR>
                    <a:lnT w="0">
                      <a:noFill/>
                    </a:lnT>
                    <a:lnB w="0">
                      <a:noFill/>
                    </a:lnB>
                    <a:noFill/>
                  </a:tcPr>
                </a:tc>
                <a:tc>
                  <a:txBody>
                    <a:bodyPr/>
                    <a:lstStyle/>
                    <a:p>
                      <a:pPr lvl="0" algn="ctr">
                        <a:buNone/>
                      </a:pPr>
                      <a:r>
                        <a:rPr lang="en-US">
                          <a:latin typeface="Calibri"/>
                        </a:rPr>
                        <a:t>JIO BP RMS</a:t>
                      </a:r>
                    </a:p>
                  </a:txBody>
                  <a:tcPr>
                    <a:lnL w="0">
                      <a:noFill/>
                    </a:lnL>
                    <a:lnR w="0">
                      <a:noFill/>
                    </a:lnR>
                    <a:lnT w="0">
                      <a:noFill/>
                    </a:lnT>
                    <a:lnB w="0">
                      <a:noFill/>
                    </a:lnB>
                  </a:tcPr>
                </a:tc>
                <a:extLst>
                  <a:ext uri="{0D108BD9-81ED-4DB2-BD59-A6C34878D82A}">
                    <a16:rowId xmlns:a16="http://schemas.microsoft.com/office/drawing/2014/main" val="4168167530"/>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JIO BP Warehouse </a:t>
                      </a:r>
                    </a:p>
                  </a:txBody>
                  <a:tcPr>
                    <a:lnL w="0">
                      <a:noFill/>
                    </a:lnL>
                    <a:lnR w="0">
                      <a:noFill/>
                    </a:lnR>
                    <a:lnT w="0">
                      <a:noFill/>
                    </a:lnT>
                    <a:lnB w="0">
                      <a:noFill/>
                    </a:lnB>
                  </a:tcPr>
                </a:tc>
                <a:extLst>
                  <a:ext uri="{0D108BD9-81ED-4DB2-BD59-A6C34878D82A}">
                    <a16:rowId xmlns:a16="http://schemas.microsoft.com/office/drawing/2014/main" val="1618092012"/>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JIO BP EV</a:t>
                      </a:r>
                    </a:p>
                  </a:txBody>
                  <a:tcPr>
                    <a:lnL w="0">
                      <a:noFill/>
                    </a:lnL>
                    <a:lnR w="0">
                      <a:noFill/>
                    </a:lnR>
                    <a:lnT w="0">
                      <a:noFill/>
                    </a:lnT>
                    <a:lnB w="0">
                      <a:noFill/>
                    </a:lnB>
                  </a:tcPr>
                </a:tc>
                <a:extLst>
                  <a:ext uri="{0D108BD9-81ED-4DB2-BD59-A6C34878D82A}">
                    <a16:rowId xmlns:a16="http://schemas.microsoft.com/office/drawing/2014/main" val="233180862"/>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UPL</a:t>
                      </a:r>
                    </a:p>
                  </a:txBody>
                  <a:tcPr>
                    <a:lnL w="0">
                      <a:noFill/>
                    </a:lnL>
                    <a:lnR w="0">
                      <a:noFill/>
                    </a:lnR>
                    <a:lnT w="0">
                      <a:noFill/>
                    </a:lnT>
                    <a:lnB w="0">
                      <a:noFill/>
                    </a:lnB>
                  </a:tcPr>
                </a:tc>
                <a:extLst>
                  <a:ext uri="{0D108BD9-81ED-4DB2-BD59-A6C34878D82A}">
                    <a16:rowId xmlns:a16="http://schemas.microsoft.com/office/drawing/2014/main" val="392571333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L&amp;T</a:t>
                      </a:r>
                    </a:p>
                  </a:txBody>
                  <a:tcPr>
                    <a:lnL w="0">
                      <a:noFill/>
                    </a:lnL>
                    <a:lnR w="0">
                      <a:noFill/>
                    </a:lnR>
                    <a:lnT w="0">
                      <a:noFill/>
                    </a:lnT>
                    <a:lnB w="0">
                      <a:noFill/>
                    </a:lnB>
                  </a:tcPr>
                </a:tc>
                <a:extLst>
                  <a:ext uri="{0D108BD9-81ED-4DB2-BD59-A6C34878D82A}">
                    <a16:rowId xmlns:a16="http://schemas.microsoft.com/office/drawing/2014/main" val="3604338787"/>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err="1">
                          <a:latin typeface="Calibri"/>
                        </a:rPr>
                        <a:t>WoolWorths</a:t>
                      </a:r>
                      <a:endParaRPr lang="en-US">
                        <a:latin typeface="Calibri"/>
                      </a:endParaRPr>
                    </a:p>
                  </a:txBody>
                  <a:tcPr>
                    <a:lnL w="0">
                      <a:noFill/>
                    </a:lnL>
                    <a:lnR w="0">
                      <a:noFill/>
                    </a:lnR>
                    <a:lnT w="0">
                      <a:noFill/>
                    </a:lnT>
                    <a:lnB w="0">
                      <a:noFill/>
                    </a:lnB>
                  </a:tcPr>
                </a:tc>
                <a:extLst>
                  <a:ext uri="{0D108BD9-81ED-4DB2-BD59-A6C34878D82A}">
                    <a16:rowId xmlns:a16="http://schemas.microsoft.com/office/drawing/2014/main" val="2185823744"/>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Britannia</a:t>
                      </a:r>
                    </a:p>
                  </a:txBody>
                  <a:tcPr>
                    <a:lnL w="0">
                      <a:noFill/>
                    </a:lnL>
                    <a:lnR w="0">
                      <a:noFill/>
                    </a:lnR>
                    <a:lnT w="0">
                      <a:noFill/>
                    </a:lnT>
                    <a:lnB w="0">
                      <a:noFill/>
                    </a:lnB>
                  </a:tcPr>
                </a:tc>
                <a:extLst>
                  <a:ext uri="{0D108BD9-81ED-4DB2-BD59-A6C34878D82A}">
                    <a16:rowId xmlns:a16="http://schemas.microsoft.com/office/drawing/2014/main" val="2080135501"/>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Xerox</a:t>
                      </a:r>
                    </a:p>
                  </a:txBody>
                  <a:tcPr>
                    <a:lnL w="0">
                      <a:noFill/>
                    </a:lnL>
                    <a:lnR w="0">
                      <a:noFill/>
                    </a:lnR>
                    <a:lnT w="0">
                      <a:noFill/>
                    </a:lnT>
                    <a:lnB w="0">
                      <a:noFill/>
                    </a:lnB>
                  </a:tcPr>
                </a:tc>
                <a:extLst>
                  <a:ext uri="{0D108BD9-81ED-4DB2-BD59-A6C34878D82A}">
                    <a16:rowId xmlns:a16="http://schemas.microsoft.com/office/drawing/2014/main" val="151578738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Heineken</a:t>
                      </a:r>
                    </a:p>
                  </a:txBody>
                  <a:tcPr>
                    <a:lnL w="0">
                      <a:noFill/>
                    </a:lnL>
                    <a:lnR w="0">
                      <a:noFill/>
                    </a:lnR>
                    <a:lnT w="0">
                      <a:noFill/>
                    </a:lnT>
                    <a:lnB w="0">
                      <a:noFill/>
                    </a:lnB>
                  </a:tcPr>
                </a:tc>
                <a:extLst>
                  <a:ext uri="{0D108BD9-81ED-4DB2-BD59-A6C34878D82A}">
                    <a16:rowId xmlns:a16="http://schemas.microsoft.com/office/drawing/2014/main" val="345093388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Datema</a:t>
                      </a:r>
                    </a:p>
                  </a:txBody>
                  <a:tcPr>
                    <a:lnL w="0">
                      <a:noFill/>
                    </a:lnL>
                    <a:lnR w="0">
                      <a:noFill/>
                    </a:lnR>
                    <a:lnT w="0">
                      <a:noFill/>
                    </a:lnT>
                    <a:lnB w="0">
                      <a:noFill/>
                    </a:lnB>
                  </a:tcPr>
                </a:tc>
                <a:extLst>
                  <a:ext uri="{0D108BD9-81ED-4DB2-BD59-A6C34878D82A}">
                    <a16:rowId xmlns:a16="http://schemas.microsoft.com/office/drawing/2014/main" val="1454295456"/>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err="1">
                          <a:latin typeface="Calibri"/>
                        </a:rPr>
                        <a:t>Onitio</a:t>
                      </a:r>
                      <a:endParaRPr lang="en-US">
                        <a:latin typeface="Calibri"/>
                      </a:endParaRPr>
                    </a:p>
                  </a:txBody>
                  <a:tcPr>
                    <a:lnL w="0">
                      <a:noFill/>
                    </a:lnL>
                    <a:lnR w="0">
                      <a:noFill/>
                    </a:lnR>
                    <a:lnT w="0">
                      <a:noFill/>
                    </a:lnT>
                    <a:lnB w="0">
                      <a:noFill/>
                    </a:lnB>
                  </a:tcPr>
                </a:tc>
                <a:extLst>
                  <a:ext uri="{0D108BD9-81ED-4DB2-BD59-A6C34878D82A}">
                    <a16:rowId xmlns:a16="http://schemas.microsoft.com/office/drawing/2014/main" val="5631319"/>
                  </a:ext>
                </a:extLst>
              </a:tr>
              <a:tr h="293271">
                <a:tc vMerge="1">
                  <a:txBody>
                    <a:bodyPr/>
                    <a:lstStyle/>
                    <a:p>
                      <a:endParaRPr lang="en-US"/>
                    </a:p>
                  </a:txBody>
                  <a:tcPr marL="0" marR="0" marT="0" marB="0" horzOverflow="overflow"/>
                </a:tc>
                <a:tc vMerge="1">
                  <a:txBody>
                    <a:bodyPr/>
                    <a:lstStyle/>
                    <a:p>
                      <a:endParaRPr lang="en-US"/>
                    </a:p>
                  </a:txBody>
                  <a:tcPr marL="0" marR="0" marT="0" marB="0" horzOverflow="overflow"/>
                </a:tc>
                <a:tc>
                  <a:txBody>
                    <a:bodyPr/>
                    <a:lstStyle/>
                    <a:p>
                      <a:pPr lvl="0" algn="ctr">
                        <a:buNone/>
                      </a:pPr>
                      <a:r>
                        <a:rPr lang="en-US">
                          <a:latin typeface="Calibri"/>
                        </a:rPr>
                        <a:t>Novo Nordisk</a:t>
                      </a:r>
                    </a:p>
                  </a:txBody>
                  <a:tcPr>
                    <a:lnL w="0">
                      <a:noFill/>
                    </a:lnL>
                    <a:lnR w="0">
                      <a:noFill/>
                    </a:lnR>
                    <a:lnT w="0">
                      <a:noFill/>
                    </a:lnT>
                    <a:lnB w="0">
                      <a:noFill/>
                    </a:lnB>
                  </a:tcPr>
                </a:tc>
                <a:extLst>
                  <a:ext uri="{0D108BD9-81ED-4DB2-BD59-A6C34878D82A}">
                    <a16:rowId xmlns:a16="http://schemas.microsoft.com/office/drawing/2014/main" val="2345628571"/>
                  </a:ext>
                </a:extLst>
              </a:tr>
            </a:tbl>
          </a:graphicData>
        </a:graphic>
      </p:graphicFrame>
    </p:spTree>
    <p:extLst>
      <p:ext uri="{BB962C8B-B14F-4D97-AF65-F5344CB8AC3E}">
        <p14:creationId xmlns:p14="http://schemas.microsoft.com/office/powerpoint/2010/main" val="19332686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213D9C81-8D37-1EE3-AC53-339CC3D3A959}"/>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8B9B23F9-DA8E-44EC-80B7-46462E860A60}"/>
              </a:ext>
            </a:extLst>
          </p:cNvPr>
          <p:cNvSpPr txBox="1">
            <a:spLocks noGrp="1"/>
          </p:cNvSpPr>
          <p:nvPr>
            <p:ph type="title"/>
          </p:nvPr>
        </p:nvSpPr>
        <p:spPr>
          <a:xfrm>
            <a:off x="337268" y="443238"/>
            <a:ext cx="10515600" cy="836922"/>
          </a:xfrm>
          <a:prstGeom prst="rect">
            <a:avLst/>
          </a:prstGeom>
          <a:noFill/>
          <a:ln>
            <a:noFill/>
          </a:ln>
        </p:spPr>
        <p:txBody>
          <a:bodyPr spcFirstLastPara="1" wrap="square" lIns="91425" tIns="45700" rIns="91425" bIns="45700" anchor="ctr" anchorCtr="0">
            <a:noAutofit/>
          </a:bodyPr>
          <a:lstStyle/>
          <a:p>
            <a:r>
              <a:rPr lang="en-US" sz="4000"/>
              <a:t>Summary Slide – add in Project &amp; Deployment Start/ends</a:t>
            </a:r>
            <a:endParaRPr lang="en-US"/>
          </a:p>
        </p:txBody>
      </p:sp>
      <p:graphicFrame>
        <p:nvGraphicFramePr>
          <p:cNvPr id="3" name="Table 2">
            <a:extLst>
              <a:ext uri="{FF2B5EF4-FFF2-40B4-BE49-F238E27FC236}">
                <a16:creationId xmlns:a16="http://schemas.microsoft.com/office/drawing/2014/main" id="{8ABFA7FD-AA44-6639-7006-91A9952E8C3E}"/>
              </a:ext>
            </a:extLst>
          </p:cNvPr>
          <p:cNvGraphicFramePr>
            <a:graphicFrameLocks noGrp="1"/>
          </p:cNvGraphicFramePr>
          <p:nvPr>
            <p:extLst>
              <p:ext uri="{D42A27DB-BD31-4B8C-83A1-F6EECF244321}">
                <p14:modId xmlns:p14="http://schemas.microsoft.com/office/powerpoint/2010/main" val="2044082038"/>
              </p:ext>
            </p:extLst>
          </p:nvPr>
        </p:nvGraphicFramePr>
        <p:xfrm>
          <a:off x="759262" y="1715431"/>
          <a:ext cx="10865509" cy="3657600"/>
        </p:xfrm>
        <a:graphic>
          <a:graphicData uri="http://schemas.openxmlformats.org/drawingml/2006/table">
            <a:tbl>
              <a:tblPr bandRow="1">
                <a:tableStyleId>{5C22544A-7EE6-4342-B048-85BDC9FD1C3A}</a:tableStyleId>
              </a:tblPr>
              <a:tblGrid>
                <a:gridCol w="542548">
                  <a:extLst>
                    <a:ext uri="{9D8B030D-6E8A-4147-A177-3AD203B41FA5}">
                      <a16:colId xmlns:a16="http://schemas.microsoft.com/office/drawing/2014/main" val="3268983918"/>
                    </a:ext>
                  </a:extLst>
                </a:gridCol>
                <a:gridCol w="1346545">
                  <a:extLst>
                    <a:ext uri="{9D8B030D-6E8A-4147-A177-3AD203B41FA5}">
                      <a16:colId xmlns:a16="http://schemas.microsoft.com/office/drawing/2014/main" val="4038320792"/>
                    </a:ext>
                  </a:extLst>
                </a:gridCol>
                <a:gridCol w="639487">
                  <a:extLst>
                    <a:ext uri="{9D8B030D-6E8A-4147-A177-3AD203B41FA5}">
                      <a16:colId xmlns:a16="http://schemas.microsoft.com/office/drawing/2014/main" val="2091741718"/>
                    </a:ext>
                  </a:extLst>
                </a:gridCol>
                <a:gridCol w="850147">
                  <a:extLst>
                    <a:ext uri="{9D8B030D-6E8A-4147-A177-3AD203B41FA5}">
                      <a16:colId xmlns:a16="http://schemas.microsoft.com/office/drawing/2014/main" val="2454112623"/>
                    </a:ext>
                  </a:extLst>
                </a:gridCol>
                <a:gridCol w="803753">
                  <a:extLst>
                    <a:ext uri="{9D8B030D-6E8A-4147-A177-3AD203B41FA5}">
                      <a16:colId xmlns:a16="http://schemas.microsoft.com/office/drawing/2014/main" val="1777257115"/>
                    </a:ext>
                  </a:extLst>
                </a:gridCol>
                <a:gridCol w="872141">
                  <a:extLst>
                    <a:ext uri="{9D8B030D-6E8A-4147-A177-3AD203B41FA5}">
                      <a16:colId xmlns:a16="http://schemas.microsoft.com/office/drawing/2014/main" val="1858896573"/>
                    </a:ext>
                  </a:extLst>
                </a:gridCol>
                <a:gridCol w="2045916">
                  <a:extLst>
                    <a:ext uri="{9D8B030D-6E8A-4147-A177-3AD203B41FA5}">
                      <a16:colId xmlns:a16="http://schemas.microsoft.com/office/drawing/2014/main" val="3122878446"/>
                    </a:ext>
                  </a:extLst>
                </a:gridCol>
                <a:gridCol w="1453471">
                  <a:extLst>
                    <a:ext uri="{9D8B030D-6E8A-4147-A177-3AD203B41FA5}">
                      <a16:colId xmlns:a16="http://schemas.microsoft.com/office/drawing/2014/main" val="4103504992"/>
                    </a:ext>
                  </a:extLst>
                </a:gridCol>
                <a:gridCol w="1208607">
                  <a:extLst>
                    <a:ext uri="{9D8B030D-6E8A-4147-A177-3AD203B41FA5}">
                      <a16:colId xmlns:a16="http://schemas.microsoft.com/office/drawing/2014/main" val="1481418069"/>
                    </a:ext>
                  </a:extLst>
                </a:gridCol>
                <a:gridCol w="1102894">
                  <a:extLst>
                    <a:ext uri="{9D8B030D-6E8A-4147-A177-3AD203B41FA5}">
                      <a16:colId xmlns:a16="http://schemas.microsoft.com/office/drawing/2014/main" val="3450952461"/>
                    </a:ext>
                  </a:extLst>
                </a:gridCol>
              </a:tblGrid>
              <a:tr h="365760">
                <a:tc>
                  <a:txBody>
                    <a:bodyPr/>
                    <a:lstStyle/>
                    <a:p>
                      <a:pPr algn="ctr" fontAlgn="b"/>
                      <a:r>
                        <a:rPr lang="en-US" sz="1000" b="1" err="1">
                          <a:solidFill>
                            <a:schemeClr val="tx1"/>
                          </a:solidFill>
                          <a:latin typeface="Arial"/>
                        </a:rPr>
                        <a:t>Slno</a:t>
                      </a:r>
                      <a:endParaRPr lang="en-US" sz="1000" b="1">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Active Implementations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Owner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Product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C Start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C End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Deployment start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Deployment end date</a:t>
                      </a: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000" b="1">
                          <a:solidFill>
                            <a:schemeClr val="tx1"/>
                          </a:solidFill>
                          <a:latin typeface="Arial"/>
                        </a:rPr>
                        <a:t>Production status</a:t>
                      </a: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r>
                        <a:rPr lang="en-US" sz="1000" b="1">
                          <a:solidFill>
                            <a:schemeClr val="tx1"/>
                          </a:solidFill>
                          <a:latin typeface="Arial"/>
                        </a:rPr>
                        <a:t>Move to Support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6308332"/>
                  </a:ext>
                </a:extLst>
              </a:tr>
              <a:tr h="365760">
                <a:tc>
                  <a:txBody>
                    <a:bodyPr/>
                    <a:lstStyle/>
                    <a:p>
                      <a:pPr marL="0" lvl="0" indent="0" algn="ctr" rtl="0">
                        <a:buNone/>
                      </a:pPr>
                      <a:r>
                        <a:rPr lang="en-US" sz="1000" b="1" i="0" u="none" strike="noStrike">
                          <a:solidFill>
                            <a:schemeClr val="tx1"/>
                          </a:solidFill>
                          <a:effectLst/>
                          <a:latin typeface="Arial"/>
                        </a:rPr>
                        <a:t>14</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JIOBP Cleanliness</a:t>
                      </a:r>
                      <a:endParaRPr lang="en-US" sz="1000" b="1">
                        <a:solidFill>
                          <a:schemeClr val="tx1"/>
                        </a:solidFill>
                        <a:effectLst/>
                        <a:latin typeface="Arial"/>
                      </a:endParaRPr>
                    </a:p>
                  </a:txBody>
                  <a:tcPr marL="6350" marR="6350" marT="6350" anchor="b">
                    <a:lnL w="12700">
                      <a:solidFill>
                        <a:schemeClr val="accent3"/>
                      </a:solidFill>
                    </a:lnL>
                    <a:lnR w="12700">
                      <a:solidFill>
                        <a:schemeClr val="accent3"/>
                      </a:solidFill>
                    </a:lnR>
                    <a:lnT w="6350" cap="flat" cmpd="sng" algn="ctr">
                      <a:solidFill>
                        <a:srgbClr val="000000"/>
                      </a:solidFill>
                      <a:prstDash val="solid"/>
                      <a:round/>
                      <a:headEnd type="none" w="med" len="med"/>
                      <a:tailEnd type="none" w="med" len="med"/>
                    </a:lnT>
                    <a:lnB w="12700">
                      <a:solidFill>
                        <a:schemeClr val="accent3"/>
                      </a:solidFill>
                    </a:lnB>
                    <a:noFill/>
                  </a:tcPr>
                </a:tc>
                <a:tc>
                  <a:txBody>
                    <a:bodyPr/>
                    <a:lstStyle/>
                    <a:p>
                      <a:pPr lvl="0" algn="ctr">
                        <a:buNone/>
                      </a:pPr>
                      <a:r>
                        <a:rPr lang="en-US" sz="1000">
                          <a:solidFill>
                            <a:schemeClr val="tx1"/>
                          </a:solidFill>
                          <a:effectLst/>
                          <a:latin typeface="Arial"/>
                        </a:rPr>
                        <a:t>India</a:t>
                      </a:r>
                      <a:endParaRPr lang="en-US" sz="1000">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0" i="0" u="none" strike="noStrike" noProof="0">
                          <a:solidFill>
                            <a:schemeClr val="tx1"/>
                          </a:solidFill>
                          <a:latin typeface="Arial"/>
                        </a:rPr>
                        <a:t>VAIA</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2808628"/>
                  </a:ext>
                </a:extLst>
              </a:tr>
              <a:tr h="365760">
                <a:tc>
                  <a:txBody>
                    <a:bodyPr/>
                    <a:lstStyle/>
                    <a:p>
                      <a:pPr lvl="0" algn="ctr" rtl="0">
                        <a:buNone/>
                      </a:pPr>
                      <a:r>
                        <a:rPr lang="en-US" sz="1000" b="1" i="0" u="none" strike="noStrike">
                          <a:solidFill>
                            <a:schemeClr val="tx1"/>
                          </a:solidFill>
                          <a:effectLst/>
                          <a:latin typeface="Arial"/>
                        </a:rPr>
                        <a:t>15</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JIOBP AFS</a:t>
                      </a:r>
                      <a:endParaRPr lang="en-US" sz="1000" b="1">
                        <a:solidFill>
                          <a:schemeClr val="tx1"/>
                        </a:solidFill>
                        <a:effectLst/>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0467432"/>
                  </a:ext>
                </a:extLst>
              </a:tr>
              <a:tr h="365760">
                <a:tc>
                  <a:txBody>
                    <a:bodyPr/>
                    <a:lstStyle/>
                    <a:p>
                      <a:pPr lvl="0" algn="ctr" rtl="0">
                        <a:buNone/>
                      </a:pPr>
                      <a:r>
                        <a:rPr lang="en-US" sz="1000" b="1" i="0" u="none" strike="noStrike">
                          <a:solidFill>
                            <a:schemeClr val="tx1"/>
                          </a:solidFill>
                          <a:effectLst/>
                          <a:latin typeface="Arial"/>
                        </a:rPr>
                        <a:t>16</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 NXP</a:t>
                      </a:r>
                      <a:endParaRPr lang="en-US" sz="1000" b="1">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5438645"/>
                  </a:ext>
                </a:extLst>
              </a:tr>
              <a:tr h="365760">
                <a:tc>
                  <a:txBody>
                    <a:bodyPr/>
                    <a:lstStyle/>
                    <a:p>
                      <a:pPr lvl="0" algn="ctr" rtl="0">
                        <a:buNone/>
                      </a:pPr>
                      <a:r>
                        <a:rPr lang="en-US" sz="1000" b="1" i="0" u="none" strike="noStrike">
                          <a:solidFill>
                            <a:schemeClr val="tx1"/>
                          </a:solidFill>
                          <a:effectLst/>
                          <a:latin typeface="Arial"/>
                        </a:rPr>
                        <a:t>17</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 Qualcomm</a:t>
                      </a:r>
                      <a:endParaRPr lang="en-US" sz="1000">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7914312"/>
                  </a:ext>
                </a:extLst>
              </a:tr>
              <a:tr h="365760">
                <a:tc>
                  <a:txBody>
                    <a:bodyPr/>
                    <a:lstStyle/>
                    <a:p>
                      <a:pPr lvl="0" algn="ctr" rtl="0">
                        <a:buNone/>
                      </a:pPr>
                      <a:r>
                        <a:rPr lang="en-US" sz="1000" b="1" i="0" u="none" strike="noStrike">
                          <a:solidFill>
                            <a:schemeClr val="tx1"/>
                          </a:solidFill>
                          <a:effectLst/>
                          <a:latin typeface="Arial"/>
                        </a:rPr>
                        <a:t>18</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HUL</a:t>
                      </a:r>
                      <a:endParaRPr lang="en-US" sz="1000" b="1">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VAIA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 – CP Plus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9274998"/>
                  </a:ext>
                </a:extLst>
              </a:tr>
              <a:tr h="365760">
                <a:tc>
                  <a:txBody>
                    <a:bodyPr/>
                    <a:lstStyle/>
                    <a:p>
                      <a:pPr lvl="0" algn="ctr" rtl="0">
                        <a:buNone/>
                      </a:pPr>
                      <a:r>
                        <a:rPr lang="en-US" sz="1000" b="1" i="0" u="none" strike="noStrike">
                          <a:solidFill>
                            <a:schemeClr val="tx1"/>
                          </a:solidFill>
                          <a:effectLst/>
                          <a:latin typeface="Arial"/>
                        </a:rPr>
                        <a:t>19</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Reliance Digital</a:t>
                      </a:r>
                      <a:endParaRPr lang="en-US" sz="1000">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a:solidFill>
                            <a:schemeClr val="tx1"/>
                          </a:solidFill>
                          <a:effectLst/>
                          <a:latin typeface="Arial"/>
                        </a:rPr>
                        <a:t>India</a:t>
                      </a:r>
                      <a:endParaRPr lang="en-US" sz="1000">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VAIA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 – CP Plus</a:t>
                      </a:r>
                      <a:endParaRPr lang="en-US"/>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6243590"/>
                  </a:ext>
                </a:extLst>
              </a:tr>
              <a:tr h="365760">
                <a:tc>
                  <a:txBody>
                    <a:bodyPr/>
                    <a:lstStyle/>
                    <a:p>
                      <a:pPr lvl="0" algn="ctr" rtl="0">
                        <a:buNone/>
                      </a:pPr>
                      <a:r>
                        <a:rPr lang="en-US" sz="1000" b="1" i="0" u="none" strike="noStrike">
                          <a:solidFill>
                            <a:schemeClr val="tx1"/>
                          </a:solidFill>
                          <a:effectLst/>
                          <a:latin typeface="Arial"/>
                        </a:rPr>
                        <a:t>20</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MCD</a:t>
                      </a:r>
                      <a:endParaRPr lang="en-US" sz="1000" b="1">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VAIA</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 – CP Plus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4788765"/>
                  </a:ext>
                </a:extLst>
              </a:tr>
              <a:tr h="365760">
                <a:tc>
                  <a:txBody>
                    <a:bodyPr/>
                    <a:lstStyle/>
                    <a:p>
                      <a:pPr lvl="0" algn="ctr" rtl="0">
                        <a:buNone/>
                      </a:pPr>
                      <a:r>
                        <a:rPr lang="en-US" sz="1000" b="1" i="0" u="none" strike="noStrike">
                          <a:solidFill>
                            <a:schemeClr val="tx1"/>
                          </a:solidFill>
                          <a:effectLst/>
                          <a:latin typeface="Arial"/>
                        </a:rPr>
                        <a:t>21</a:t>
                      </a:r>
                      <a:endParaRPr lang="en-US" sz="1000">
                        <a:solidFill>
                          <a:schemeClr val="tx1"/>
                        </a:solidFill>
                        <a:latin typeface="Arial"/>
                      </a:endParaRPr>
                    </a:p>
                  </a:txBody>
                  <a:tcPr marL="9525" marR="9525" marT="9525"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err="1">
                          <a:solidFill>
                            <a:schemeClr val="tx1"/>
                          </a:solidFill>
                          <a:effectLst/>
                          <a:latin typeface="Arial"/>
                        </a:rPr>
                        <a:t>Onitio</a:t>
                      </a:r>
                      <a:endParaRPr lang="en-GB" sz="1000" b="1" i="0" u="none" strike="noStrike">
                        <a:solidFill>
                          <a:schemeClr val="tx1"/>
                        </a:solidFill>
                        <a:effectLst/>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4318174"/>
                  </a:ext>
                </a:extLst>
              </a:tr>
              <a:tr h="365760">
                <a:tc>
                  <a:txBody>
                    <a:bodyPr/>
                    <a:lstStyle/>
                    <a:p>
                      <a:pPr lvl="0" algn="ctr">
                        <a:buNone/>
                      </a:pPr>
                      <a:r>
                        <a:rPr lang="en-US" sz="1000" b="1" i="0" u="none" strike="noStrike">
                          <a:solidFill>
                            <a:schemeClr val="tx1"/>
                          </a:solidFill>
                          <a:effectLst/>
                          <a:latin typeface="Arial"/>
                        </a:rPr>
                        <a:t>22</a:t>
                      </a:r>
                      <a:endParaRPr lang="en-US" sz="1000">
                        <a:solidFill>
                          <a:schemeClr val="tx1"/>
                        </a:solidFill>
                        <a:latin typeface="Arial"/>
                      </a:endParaRPr>
                    </a:p>
                  </a:txBody>
                  <a:tcPr marL="9524" marR="9524" marT="9524" anchor="ctr">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chemeClr val="tx1"/>
                          </a:solidFill>
                          <a:effectLst/>
                          <a:latin typeface="Arial"/>
                        </a:rPr>
                        <a:t>Datema</a:t>
                      </a:r>
                      <a:endParaRPr lang="en-US" sz="1000" b="1">
                        <a:solidFill>
                          <a:schemeClr val="tx1"/>
                        </a:solidFill>
                        <a:latin typeface="Arial"/>
                      </a:endParaRPr>
                    </a:p>
                  </a:txBody>
                  <a:tcPr marL="6350" marR="6350" marT="6350" anchor="b">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2733569"/>
                  </a:ext>
                </a:extLst>
              </a:tr>
            </a:tbl>
          </a:graphicData>
        </a:graphic>
      </p:graphicFrame>
    </p:spTree>
    <p:extLst>
      <p:ext uri="{BB962C8B-B14F-4D97-AF65-F5344CB8AC3E}">
        <p14:creationId xmlns:p14="http://schemas.microsoft.com/office/powerpoint/2010/main" val="31825677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CE1BF9AC-56D6-1CB3-9167-DB5F46BD8839}"/>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7F413F1B-F0A7-06BF-E973-73C720195A1E}"/>
              </a:ext>
            </a:extLst>
          </p:cNvPr>
          <p:cNvSpPr txBox="1">
            <a:spLocks noGrp="1"/>
          </p:cNvSpPr>
          <p:nvPr>
            <p:ph type="title"/>
          </p:nvPr>
        </p:nvSpPr>
        <p:spPr>
          <a:xfrm>
            <a:off x="337268" y="443238"/>
            <a:ext cx="10515600" cy="836922"/>
          </a:xfrm>
          <a:prstGeom prst="rect">
            <a:avLst/>
          </a:prstGeom>
          <a:noFill/>
          <a:ln>
            <a:noFill/>
          </a:ln>
        </p:spPr>
        <p:txBody>
          <a:bodyPr spcFirstLastPara="1" wrap="square" lIns="91425" tIns="45700" rIns="91425" bIns="45700" anchor="ctr" anchorCtr="0">
            <a:noAutofit/>
          </a:bodyPr>
          <a:lstStyle/>
          <a:p>
            <a:r>
              <a:rPr lang="en-US" sz="4000"/>
              <a:t>Summary Slide – add in Project &amp; Deployment Start/ends</a:t>
            </a:r>
            <a:endParaRPr lang="en-US"/>
          </a:p>
        </p:txBody>
      </p:sp>
      <p:graphicFrame>
        <p:nvGraphicFramePr>
          <p:cNvPr id="3" name="Table 2">
            <a:extLst>
              <a:ext uri="{FF2B5EF4-FFF2-40B4-BE49-F238E27FC236}">
                <a16:creationId xmlns:a16="http://schemas.microsoft.com/office/drawing/2014/main" id="{E79A56A1-DFA0-073D-B92B-1468780CBC67}"/>
              </a:ext>
            </a:extLst>
          </p:cNvPr>
          <p:cNvGraphicFramePr>
            <a:graphicFrameLocks noGrp="1"/>
          </p:cNvGraphicFramePr>
          <p:nvPr>
            <p:extLst>
              <p:ext uri="{D42A27DB-BD31-4B8C-83A1-F6EECF244321}">
                <p14:modId xmlns:p14="http://schemas.microsoft.com/office/powerpoint/2010/main" val="2912397382"/>
              </p:ext>
            </p:extLst>
          </p:nvPr>
        </p:nvGraphicFramePr>
        <p:xfrm>
          <a:off x="759262" y="1715431"/>
          <a:ext cx="10865509" cy="2194560"/>
        </p:xfrm>
        <a:graphic>
          <a:graphicData uri="http://schemas.openxmlformats.org/drawingml/2006/table">
            <a:tbl>
              <a:tblPr bandRow="1">
                <a:tableStyleId>{5C22544A-7EE6-4342-B048-85BDC9FD1C3A}</a:tableStyleId>
              </a:tblPr>
              <a:tblGrid>
                <a:gridCol w="542548">
                  <a:extLst>
                    <a:ext uri="{9D8B030D-6E8A-4147-A177-3AD203B41FA5}">
                      <a16:colId xmlns:a16="http://schemas.microsoft.com/office/drawing/2014/main" val="3268983918"/>
                    </a:ext>
                  </a:extLst>
                </a:gridCol>
                <a:gridCol w="1346545">
                  <a:extLst>
                    <a:ext uri="{9D8B030D-6E8A-4147-A177-3AD203B41FA5}">
                      <a16:colId xmlns:a16="http://schemas.microsoft.com/office/drawing/2014/main" val="4038320792"/>
                    </a:ext>
                  </a:extLst>
                </a:gridCol>
                <a:gridCol w="639487">
                  <a:extLst>
                    <a:ext uri="{9D8B030D-6E8A-4147-A177-3AD203B41FA5}">
                      <a16:colId xmlns:a16="http://schemas.microsoft.com/office/drawing/2014/main" val="2091741718"/>
                    </a:ext>
                  </a:extLst>
                </a:gridCol>
                <a:gridCol w="850147">
                  <a:extLst>
                    <a:ext uri="{9D8B030D-6E8A-4147-A177-3AD203B41FA5}">
                      <a16:colId xmlns:a16="http://schemas.microsoft.com/office/drawing/2014/main" val="2454112623"/>
                    </a:ext>
                  </a:extLst>
                </a:gridCol>
                <a:gridCol w="803753">
                  <a:extLst>
                    <a:ext uri="{9D8B030D-6E8A-4147-A177-3AD203B41FA5}">
                      <a16:colId xmlns:a16="http://schemas.microsoft.com/office/drawing/2014/main" val="1777257115"/>
                    </a:ext>
                  </a:extLst>
                </a:gridCol>
                <a:gridCol w="872141">
                  <a:extLst>
                    <a:ext uri="{9D8B030D-6E8A-4147-A177-3AD203B41FA5}">
                      <a16:colId xmlns:a16="http://schemas.microsoft.com/office/drawing/2014/main" val="1858896573"/>
                    </a:ext>
                  </a:extLst>
                </a:gridCol>
                <a:gridCol w="2045916">
                  <a:extLst>
                    <a:ext uri="{9D8B030D-6E8A-4147-A177-3AD203B41FA5}">
                      <a16:colId xmlns:a16="http://schemas.microsoft.com/office/drawing/2014/main" val="3122878446"/>
                    </a:ext>
                  </a:extLst>
                </a:gridCol>
                <a:gridCol w="1453471">
                  <a:extLst>
                    <a:ext uri="{9D8B030D-6E8A-4147-A177-3AD203B41FA5}">
                      <a16:colId xmlns:a16="http://schemas.microsoft.com/office/drawing/2014/main" val="4103504992"/>
                    </a:ext>
                  </a:extLst>
                </a:gridCol>
                <a:gridCol w="1208607">
                  <a:extLst>
                    <a:ext uri="{9D8B030D-6E8A-4147-A177-3AD203B41FA5}">
                      <a16:colId xmlns:a16="http://schemas.microsoft.com/office/drawing/2014/main" val="1481418069"/>
                    </a:ext>
                  </a:extLst>
                </a:gridCol>
                <a:gridCol w="1102894">
                  <a:extLst>
                    <a:ext uri="{9D8B030D-6E8A-4147-A177-3AD203B41FA5}">
                      <a16:colId xmlns:a16="http://schemas.microsoft.com/office/drawing/2014/main" val="3450952461"/>
                    </a:ext>
                  </a:extLst>
                </a:gridCol>
              </a:tblGrid>
              <a:tr h="365760">
                <a:tc>
                  <a:txBody>
                    <a:bodyPr/>
                    <a:lstStyle/>
                    <a:p>
                      <a:pPr algn="ctr" fontAlgn="b"/>
                      <a:r>
                        <a:rPr lang="en-US" sz="1000" b="1" err="1">
                          <a:solidFill>
                            <a:schemeClr val="tx1"/>
                          </a:solidFill>
                          <a:latin typeface="Arial"/>
                        </a:rPr>
                        <a:t>Slno</a:t>
                      </a:r>
                      <a:endParaRPr lang="en-US" sz="1000" b="1">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Active Implementations</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effectLst/>
                          <a:latin typeface="Arial"/>
                        </a:rPr>
                        <a:t>Owner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Product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C Start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C End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b="1">
                          <a:solidFill>
                            <a:schemeClr val="tx1"/>
                          </a:solidFill>
                          <a:latin typeface="Arial"/>
                        </a:rPr>
                        <a:t>Deployment start date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r>
                        <a:rPr lang="en-US" sz="1000" b="1">
                          <a:solidFill>
                            <a:schemeClr val="tx1"/>
                          </a:solidFill>
                          <a:latin typeface="Arial"/>
                        </a:rPr>
                        <a:t>Deployment end date</a:t>
                      </a: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r>
                        <a:rPr lang="en-US" sz="1000" b="1">
                          <a:solidFill>
                            <a:schemeClr val="tx1"/>
                          </a:solidFill>
                          <a:latin typeface="Arial"/>
                        </a:rPr>
                        <a:t>Production status</a:t>
                      </a: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r>
                        <a:rPr lang="en-US" sz="1000" b="1">
                          <a:solidFill>
                            <a:schemeClr val="tx1"/>
                          </a:solidFill>
                          <a:latin typeface="Arial"/>
                        </a:rPr>
                        <a:t>Move to Support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16308332"/>
                  </a:ext>
                </a:extLst>
              </a:tr>
              <a:tr h="365760">
                <a:tc>
                  <a:txBody>
                    <a:bodyPr/>
                    <a:lstStyle/>
                    <a:p>
                      <a:pPr marL="0" lvl="0" indent="0" algn="ctr" rtl="0">
                        <a:buNone/>
                      </a:pPr>
                      <a:r>
                        <a:rPr lang="en-US" sz="1000" b="1" i="0" u="none" strike="noStrike">
                          <a:solidFill>
                            <a:srgbClr val="000000"/>
                          </a:solidFill>
                          <a:effectLst/>
                          <a:latin typeface="Arial"/>
                        </a:rPr>
                        <a:t>23</a:t>
                      </a:r>
                      <a:endParaRPr lang="en-US">
                        <a:latin typeface="Arial"/>
                      </a:endParaRP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GB" sz="1000" b="1" i="0" u="none" strike="noStrike">
                          <a:solidFill>
                            <a:srgbClr val="000000"/>
                          </a:solidFill>
                          <a:effectLst/>
                          <a:latin typeface="Arial"/>
                        </a:rPr>
                        <a:t>Juniper</a:t>
                      </a:r>
                      <a:endParaRPr lang="en-US" sz="1000" b="1" i="0">
                        <a:latin typeface="Arial"/>
                      </a:endParaRPr>
                    </a:p>
                  </a:txBody>
                  <a:tcPr marL="6350" marR="6350" marT="6350">
                    <a:lnL w="12700" cap="flat" cmpd="sng" algn="ctr">
                      <a:solidFill>
                        <a:schemeClr val="accent3"/>
                      </a:solidFill>
                      <a:prstDash val="solid"/>
                      <a:round/>
                      <a:headEnd type="none" w="med" len="med"/>
                      <a:tailEnd type="none" w="med" len="med"/>
                    </a:lnL>
                    <a:lnR w="12700">
                      <a:solidFill>
                        <a:schemeClr val="accent3"/>
                      </a:solidFill>
                    </a:lnR>
                    <a:lnT w="6350" cap="flat" cmpd="sng" algn="ctr">
                      <a:solidFill>
                        <a:srgbClr val="000000"/>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a:solidFill>
                            <a:schemeClr val="tx1"/>
                          </a:solidFill>
                          <a:effectLst/>
                          <a:latin typeface="Arial"/>
                        </a:rPr>
                        <a:t>India</a:t>
                      </a:r>
                      <a:endParaRPr lang="en-US" sz="1000">
                        <a:solidFill>
                          <a:schemeClr val="tx1"/>
                        </a:solidFill>
                        <a:latin typeface="Arial"/>
                      </a:endParaRP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APM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000">
                          <a:solidFill>
                            <a:schemeClr val="tx1"/>
                          </a:solidFill>
                          <a:latin typeface="Arial"/>
                        </a:rPr>
                        <a:t>POC</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2808628"/>
                  </a:ext>
                </a:extLst>
              </a:tr>
              <a:tr h="365760">
                <a:tc>
                  <a:txBody>
                    <a:bodyPr/>
                    <a:lstStyle/>
                    <a:p>
                      <a:pPr lvl="0" algn="ctr">
                        <a:buNone/>
                      </a:pPr>
                      <a:r>
                        <a:rPr lang="en-US" sz="1000" b="1" i="0" u="none" strike="noStrike">
                          <a:solidFill>
                            <a:srgbClr val="000000"/>
                          </a:solidFill>
                          <a:effectLst/>
                          <a:latin typeface="Arial"/>
                        </a:rPr>
                        <a:t>24</a:t>
                      </a:r>
                      <a:endParaRPr lang="en-US">
                        <a:latin typeface="Arial"/>
                      </a:endParaRP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UPL</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0467432"/>
                  </a:ext>
                </a:extLst>
              </a:tr>
              <a:tr h="365760">
                <a:tc>
                  <a:txBody>
                    <a:bodyPr/>
                    <a:lstStyle/>
                    <a:p>
                      <a:pPr lvl="0" algn="ctr">
                        <a:buNone/>
                      </a:pPr>
                      <a:r>
                        <a:rPr lang="en-US" sz="1000" b="1" i="0" u="none" strike="noStrike">
                          <a:solidFill>
                            <a:srgbClr val="000000"/>
                          </a:solidFill>
                          <a:effectLst/>
                          <a:latin typeface="Arial"/>
                        </a:rPr>
                        <a:t>25</a:t>
                      </a:r>
                      <a:endParaRPr lang="en-US">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GB" sz="1000" b="1" i="0" u="none" strike="noStrike" noProof="0">
                          <a:solidFill>
                            <a:schemeClr val="tx1"/>
                          </a:solidFill>
                          <a:effectLst/>
                          <a:latin typeface="Arial"/>
                        </a:rPr>
                        <a:t>Heineken </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35438645"/>
                  </a:ext>
                </a:extLst>
              </a:tr>
              <a:tr h="365760">
                <a:tc>
                  <a:txBody>
                    <a:bodyPr/>
                    <a:lstStyle/>
                    <a:p>
                      <a:pPr lvl="0" algn="ctr">
                        <a:buNone/>
                      </a:pPr>
                      <a:r>
                        <a:rPr lang="en-US" sz="1000" b="1" i="0" u="none" strike="noStrike">
                          <a:solidFill>
                            <a:srgbClr val="000000"/>
                          </a:solidFill>
                          <a:effectLst/>
                          <a:latin typeface="Arial"/>
                        </a:rPr>
                        <a:t>26</a:t>
                      </a:r>
                      <a:endParaRPr lang="en-US">
                        <a:latin typeface="Arial"/>
                      </a:endParaRP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marL="114300" marR="0" lvl="0" indent="0" algn="ctr">
                        <a:lnSpc>
                          <a:spcPct val="90000"/>
                        </a:lnSpc>
                        <a:spcBef>
                          <a:spcPts val="1000"/>
                        </a:spcBef>
                        <a:spcAft>
                          <a:spcPts val="0"/>
                        </a:spcAft>
                        <a:buNone/>
                      </a:pPr>
                      <a:r>
                        <a:rPr lang="en-GB" sz="1000" b="1" i="0" u="none" strike="noStrike" noProof="0">
                          <a:solidFill>
                            <a:schemeClr val="tx1"/>
                          </a:solidFill>
                          <a:effectLst/>
                          <a:latin typeface="Arial"/>
                        </a:rPr>
                        <a:t>Xerox</a:t>
                      </a:r>
                      <a:endParaRPr lang="en-US" sz="1000" b="1" i="0" u="none" strike="noStrike" noProof="0">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7914312"/>
                  </a:ext>
                </a:extLst>
              </a:tr>
              <a:tr h="365760">
                <a:tc>
                  <a:txBody>
                    <a:bodyPr/>
                    <a:lstStyle/>
                    <a:p>
                      <a:pPr lvl="0" algn="ctr">
                        <a:buNone/>
                      </a:pPr>
                      <a:r>
                        <a:rPr lang="en-US" sz="1000" b="1" i="0" u="none" strike="noStrike">
                          <a:solidFill>
                            <a:srgbClr val="000000"/>
                          </a:solidFill>
                          <a:effectLst/>
                          <a:latin typeface="Arial"/>
                        </a:rPr>
                        <a:t>27</a:t>
                      </a:r>
                      <a:endParaRPr lang="en-US">
                        <a:latin typeface="Arial"/>
                      </a:endParaRP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marL="114300" marR="0" lvl="0" indent="0" algn="ctr">
                        <a:lnSpc>
                          <a:spcPct val="90000"/>
                        </a:lnSpc>
                        <a:spcBef>
                          <a:spcPts val="1000"/>
                        </a:spcBef>
                        <a:spcAft>
                          <a:spcPts val="0"/>
                        </a:spcAft>
                        <a:buNone/>
                      </a:pPr>
                      <a:r>
                        <a:rPr lang="en-GB" sz="1000" b="1" i="0" u="none" strike="noStrike" noProof="0">
                          <a:solidFill>
                            <a:schemeClr val="tx1"/>
                          </a:solidFill>
                          <a:effectLst/>
                          <a:latin typeface="Arial"/>
                        </a:rPr>
                        <a:t>Novo Nordisk</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algn="ctr" fontAlgn="b"/>
                      <a:r>
                        <a:rPr lang="en-US" sz="1000">
                          <a:solidFill>
                            <a:schemeClr val="tx1"/>
                          </a:solidFill>
                          <a:latin typeface="Arial"/>
                        </a:rPr>
                        <a:t>India</a:t>
                      </a:r>
                    </a:p>
                  </a:txBody>
                  <a:tcPr marL="9525" marR="9525" marT="9525" anchor="b">
                    <a:lnL w="12700" cap="flat" cmpd="sng" algn="ctr">
                      <a:solidFill>
                        <a:schemeClr val="accent3"/>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endParaRPr lang="en-US" sz="100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4" marR="9524" marT="9524" anchor="b">
                    <a:lnL w="6350">
                      <a:solidFill>
                        <a:srgbClr val="000000"/>
                      </a:solidFill>
                    </a:lnL>
                    <a:lnR w="6350">
                      <a:solidFill>
                        <a:srgbClr val="000000"/>
                      </a:solidFill>
                    </a:lnR>
                    <a:lnT w="6350">
                      <a:solidFill>
                        <a:srgbClr val="000000"/>
                      </a:solidFill>
                    </a:lnT>
                    <a:lnB w="6350">
                      <a:solidFill>
                        <a:srgbClr val="000000"/>
                      </a:solidFill>
                    </a:lnB>
                    <a:noFill/>
                  </a:tcPr>
                </a:tc>
                <a:tc>
                  <a:txBody>
                    <a:bodyPr/>
                    <a:lstStyle/>
                    <a:p>
                      <a:pPr lvl="0" algn="ctr">
                        <a:buNone/>
                      </a:pPr>
                      <a:endParaRPr lang="en-US" sz="1000" b="0" i="0" u="none" strike="noStrike" noProof="0">
                        <a:solidFill>
                          <a:schemeClr val="tx1"/>
                        </a:solidFill>
                        <a:latin typeface="Arial"/>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49274998"/>
                  </a:ext>
                </a:extLst>
              </a:tr>
            </a:tbl>
          </a:graphicData>
        </a:graphic>
      </p:graphicFrame>
    </p:spTree>
    <p:extLst>
      <p:ext uri="{BB962C8B-B14F-4D97-AF65-F5344CB8AC3E}">
        <p14:creationId xmlns:p14="http://schemas.microsoft.com/office/powerpoint/2010/main" val="27754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F7072614-C2B5-A9DC-67D0-15033C29021F}"/>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1E5F3596-10A9-F381-47AF-0E781E081817}"/>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7D8C227B-E8CB-7EA2-39A1-1DBF2EEB5CC3}"/>
              </a:ext>
            </a:extLst>
          </p:cNvPr>
          <p:cNvSpPr txBox="1"/>
          <p:nvPr/>
        </p:nvSpPr>
        <p:spPr bwMode="gray">
          <a:xfrm>
            <a:off x="337268" y="721575"/>
            <a:ext cx="11581774" cy="3964996"/>
          </a:xfrm>
          <a:prstGeom prst="rect">
            <a:avLst/>
          </a:prstGeom>
          <a:noFill/>
        </p:spPr>
        <p:txBody>
          <a:bodyPr wrap="square" lIns="0" tIns="0" rIns="0" bIns="0" rtlCol="0" anchor="t">
            <a:spAutoFit/>
          </a:bodyPr>
          <a:lstStyle/>
          <a:p>
            <a:pPr algn="l">
              <a:buNone/>
            </a:pPr>
            <a:r>
              <a:rPr lang="en-IN" b="1" i="0" u="none" strike="noStrike" dirty="0">
                <a:solidFill>
                  <a:srgbClr val="212121"/>
                </a:solidFill>
                <a:effectLst/>
                <a:latin typeface="Calibri" panose="020F0502020204030204" pitchFamily="34" charset="0"/>
              </a:rPr>
              <a:t>1. Nestle </a:t>
            </a:r>
            <a:endParaRPr lang="en-IN" b="0" i="0" u="none" strike="noStrike" dirty="0">
              <a:solidFill>
                <a:srgbClr val="212121"/>
              </a:solidFill>
              <a:effectLst/>
              <a:latin typeface="Aptos" panose="020B0004020202020204" pitchFamily="34" charset="0"/>
            </a:endParaRPr>
          </a:p>
          <a:p>
            <a:pPr algn="l">
              <a:buNone/>
            </a:pPr>
            <a:r>
              <a:rPr lang="en-IN" b="1" i="0" u="none" strike="noStrike" dirty="0">
                <a:solidFill>
                  <a:srgbClr val="212121"/>
                </a:solidFill>
                <a:effectLst/>
                <a:latin typeface="Calibri" panose="020F0502020204030204" pitchFamily="34" charset="0"/>
              </a:rPr>
              <a:t> </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Status: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Incorrect NVR timings observed on most cameras.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Malicious activity detected on Nestle servers last week.</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Taken:</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NVR timing issue logged with Nestle for investigation and resolution.</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Malicious activity reported to Core9 and Nestle.</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Solution was re-deployed on all Nestle servers as a mitigation measure following the malicious activity detection.</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Required / Status Update:</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Awaiting update/resolution from Nestle regarding the NVR timing issue.</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Awaiting updates from Core9/Nestle regarding the malicious activity investigation, root cause, and any potential consequences (e.g., planned shutdowns).</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Issues/Risks: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NVR Timings: Inaccurate time stamps affect data integrity, event correlation, and usability of recordings.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endParaRPr lang="en-IN" b="0" i="0" u="none" strike="noStrike" dirty="0">
              <a:solidFill>
                <a:srgbClr val="212121"/>
              </a:solidFill>
              <a:effectLst/>
              <a:latin typeface="Aptos" panose="020B0004020202020204" pitchFamily="34" charset="0"/>
            </a:endParaRPr>
          </a:p>
        </p:txBody>
      </p:sp>
    </p:spTree>
    <p:extLst>
      <p:ext uri="{BB962C8B-B14F-4D97-AF65-F5344CB8AC3E}">
        <p14:creationId xmlns:p14="http://schemas.microsoft.com/office/powerpoint/2010/main" val="20786442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3829E7BD-6BD9-2725-65A7-1B502374C45E}"/>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6FBF3384-AE2C-7421-2A92-79FF6632D3AA}"/>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1E7DED8B-C7D5-E122-BA9B-F1C27EB9E2F2}"/>
              </a:ext>
            </a:extLst>
          </p:cNvPr>
          <p:cNvSpPr txBox="1"/>
          <p:nvPr/>
        </p:nvSpPr>
        <p:spPr bwMode="gray">
          <a:xfrm>
            <a:off x="337268" y="799443"/>
            <a:ext cx="11581774" cy="4590103"/>
          </a:xfrm>
          <a:prstGeom prst="rect">
            <a:avLst/>
          </a:prstGeom>
          <a:noFill/>
        </p:spPr>
        <p:txBody>
          <a:bodyPr wrap="square" lIns="0" tIns="0" rIns="0" bIns="0" rtlCol="0" anchor="t">
            <a:spAutoFit/>
          </a:bodyPr>
          <a:lstStyle/>
          <a:p>
            <a:pPr algn="l">
              <a:buNone/>
            </a:pPr>
            <a:r>
              <a:rPr lang="en-IN" b="1" i="0" u="none" strike="noStrike" dirty="0">
                <a:solidFill>
                  <a:srgbClr val="212121"/>
                </a:solidFill>
                <a:effectLst/>
                <a:latin typeface="Calibri" panose="020F0502020204030204" pitchFamily="34" charset="0"/>
              </a:rPr>
              <a:t> </a:t>
            </a:r>
            <a:endParaRPr lang="en-IN" b="0" i="0" u="none" strike="noStrike" dirty="0">
              <a:solidFill>
                <a:srgbClr val="212121"/>
              </a:solidFill>
              <a:effectLst/>
              <a:latin typeface="Aptos" panose="020B0004020202020204" pitchFamily="34" charset="0"/>
            </a:endParaRPr>
          </a:p>
          <a:p>
            <a:pPr algn="l">
              <a:buNone/>
            </a:pPr>
            <a:r>
              <a:rPr lang="en-IN" b="1" i="0" u="none" strike="noStrike" dirty="0">
                <a:solidFill>
                  <a:srgbClr val="212121"/>
                </a:solidFill>
                <a:effectLst/>
                <a:latin typeface="Calibri" panose="020F0502020204030204" pitchFamily="34" charset="0"/>
              </a:rPr>
              <a:t>2. JIOBP Solar </a:t>
            </a:r>
            <a:endParaRPr lang="en-IN" b="0" i="0" u="none" strike="noStrike" dirty="0">
              <a:solidFill>
                <a:srgbClr val="212121"/>
              </a:solidFill>
              <a:effectLst/>
              <a:latin typeface="Aptos" panose="020B0004020202020204" pitchFamily="34" charset="0"/>
            </a:endParaRPr>
          </a:p>
          <a:p>
            <a:pPr algn="l">
              <a:lnSpc>
                <a:spcPts val="1150"/>
              </a:lnSpc>
              <a:spcAft>
                <a:spcPts val="800"/>
              </a:spcAft>
            </a:pPr>
            <a:r>
              <a:rPr lang="en-IN" b="1" i="0" u="none" strike="noStrike" dirty="0">
                <a:solidFill>
                  <a:srgbClr val="212121"/>
                </a:solidFill>
                <a:effectLst/>
                <a:latin typeface="Calibri" panose="020F0502020204030204" pitchFamily="34" charset="0"/>
              </a:rPr>
              <a:t>Target:</a:t>
            </a:r>
            <a:r>
              <a:rPr lang="en-IN" b="0" i="0" u="none" strike="noStrike" dirty="0">
                <a:solidFill>
                  <a:srgbClr val="212121"/>
                </a:solidFill>
                <a:effectLst/>
                <a:latin typeface="Calibri" panose="020F0502020204030204" pitchFamily="34" charset="0"/>
              </a:rPr>
              <a:t> All updated solar sites expected to be live by </a:t>
            </a:r>
            <a:r>
              <a:rPr lang="en-IN" b="1" i="0" u="none" strike="noStrike" dirty="0">
                <a:solidFill>
                  <a:srgbClr val="212121"/>
                </a:solidFill>
                <a:effectLst/>
                <a:latin typeface="Calibri" panose="020F0502020204030204" pitchFamily="34" charset="0"/>
              </a:rPr>
              <a:t>May 5th</a:t>
            </a:r>
            <a:r>
              <a:rPr lang="en-IN" b="0" i="0" u="none" strike="noStrike" dirty="0">
                <a:solidFill>
                  <a:srgbClr val="212121"/>
                </a:solidFill>
                <a:effectLst/>
                <a:latin typeface="Calibri" panose="020F0502020204030204" pitchFamily="34" charset="0"/>
              </a:rPr>
              <a:t>.</a:t>
            </a:r>
            <a:endParaRPr lang="en-IN" b="0" i="0" u="none" strike="noStrike" dirty="0">
              <a:solidFill>
                <a:srgbClr val="212121"/>
              </a:solidFill>
              <a:effectLst/>
              <a:latin typeface="Aptos" panose="020B0004020202020204" pitchFamily="34" charset="0"/>
            </a:endParaRPr>
          </a:p>
          <a:p>
            <a:pPr algn="l">
              <a:buNone/>
            </a:pPr>
            <a:r>
              <a:rPr lang="en-IN" b="1" i="0" u="none" strike="noStrike" dirty="0">
                <a:solidFill>
                  <a:srgbClr val="212121"/>
                </a:solidFill>
                <a:effectLst/>
                <a:latin typeface="Calibri" panose="020F0502020204030204" pitchFamily="34" charset="0"/>
              </a:rPr>
              <a:t>3. TRL </a:t>
            </a:r>
            <a:br>
              <a:rPr lang="en-IN" b="1" i="0" u="none" strike="noStrike" dirty="0">
                <a:solidFill>
                  <a:srgbClr val="212121"/>
                </a:solidFill>
                <a:effectLst/>
                <a:latin typeface="Calibri" panose="020F0502020204030204" pitchFamily="34" charset="0"/>
              </a:rPr>
            </a:b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Status (Renewal):</a:t>
            </a:r>
            <a:r>
              <a:rPr lang="en-IN" b="0" i="0" u="none" strike="noStrike" dirty="0">
                <a:solidFill>
                  <a:srgbClr val="212121"/>
                </a:solidFill>
                <a:effectLst/>
                <a:latin typeface="Calibri" panose="020F0502020204030204" pitchFamily="34" charset="0"/>
              </a:rPr>
              <a:t> Client contact (Anshuman) indicated renewal confirmation is expected by </a:t>
            </a:r>
            <a:r>
              <a:rPr lang="en-IN" b="1" i="0" u="none" strike="noStrike" dirty="0">
                <a:solidFill>
                  <a:srgbClr val="212121"/>
                </a:solidFill>
                <a:effectLst/>
                <a:latin typeface="Calibri" panose="020F0502020204030204" pitchFamily="34" charset="0"/>
              </a:rPr>
              <a:t>May 15th</a:t>
            </a:r>
            <a:r>
              <a:rPr lang="en-IN" b="0" i="0" u="none" strike="noStrike" dirty="0">
                <a:solidFill>
                  <a:srgbClr val="212121"/>
                </a:solidFill>
                <a:effectLst/>
                <a:latin typeface="Calibri" panose="020F0502020204030204" pitchFamily="34" charset="0"/>
              </a:rPr>
              <a:t>.</a:t>
            </a:r>
            <a:br>
              <a:rPr lang="en-IN" b="1" i="0" u="none" strike="noStrike" dirty="0">
                <a:solidFill>
                  <a:srgbClr val="212121"/>
                </a:solidFill>
                <a:effectLst/>
                <a:latin typeface="Calibri" panose="020F0502020204030204" pitchFamily="34" charset="0"/>
              </a:rPr>
            </a:br>
            <a:r>
              <a:rPr lang="en-IN" b="1" i="0" u="none" strike="noStrike" dirty="0">
                <a:solidFill>
                  <a:srgbClr val="212121"/>
                </a:solidFill>
                <a:effectLst/>
                <a:latin typeface="Calibri" panose="020F0502020204030204" pitchFamily="34" charset="0"/>
              </a:rPr>
              <a:t>* Next Step/Deadline: </a:t>
            </a:r>
            <a:r>
              <a:rPr lang="en-IN" b="0" i="0" u="none" strike="noStrike" dirty="0">
                <a:solidFill>
                  <a:srgbClr val="212121"/>
                </a:solidFill>
                <a:effectLst/>
                <a:latin typeface="Calibri" panose="020F0502020204030204" pitchFamily="34" charset="0"/>
              </a:rPr>
              <a:t>Renewal confirmation expected from the client by May 15th.</a:t>
            </a:r>
            <a:endParaRPr lang="en-IN" sz="2800" b="0" i="0" u="none" strike="noStrike" dirty="0">
              <a:solidFill>
                <a:srgbClr val="212121"/>
              </a:solidFill>
              <a:effectLst/>
              <a:latin typeface="Aptos" panose="020B0004020202020204" pitchFamily="34" charset="0"/>
            </a:endParaRPr>
          </a:p>
          <a:p>
            <a:pPr algn="l">
              <a:buNone/>
            </a:pPr>
            <a:r>
              <a:rPr lang="en-IN" b="1" i="0" u="none" strike="noStrike" dirty="0">
                <a:solidFill>
                  <a:srgbClr val="212121"/>
                </a:solidFill>
                <a:effectLst/>
                <a:latin typeface="Calibri" panose="020F0502020204030204" pitchFamily="34" charset="0"/>
              </a:rPr>
              <a:t>4. L&amp;T </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Items: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Work on minor dashboard changes requested by L&amp;T customer (In Progress, discussed with Product Team). Target: Include in the next product release.</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Follow up with L&amp;T customer for approval/sign-off on the rollout plan. Target: Obtain sign-off next week.</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 Hold scheduled call  with L&amp;T customer to get clarity on the 8 custom use cases. (Simulation videos requested from customer).</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Next Week Plan:</a:t>
            </a:r>
            <a:r>
              <a:rPr lang="en-IN" b="0" i="0" u="none" strike="noStrike" dirty="0">
                <a:solidFill>
                  <a:srgbClr val="212121"/>
                </a:solidFill>
                <a:effectLst/>
                <a:latin typeface="Calibri" panose="020F0502020204030204" pitchFamily="34" charset="0"/>
              </a:rPr>
              <a:t> Expecting details for 40 more cameras and corresponding use case mapping from L&amp;T.</a:t>
            </a:r>
            <a:endParaRPr lang="en-IN" b="0" i="0" u="none" strike="noStrike" dirty="0">
              <a:solidFill>
                <a:srgbClr val="212121"/>
              </a:solidFill>
              <a:effectLst/>
              <a:latin typeface="Aptos" panose="020B0004020202020204" pitchFamily="34" charset="0"/>
            </a:endParaRPr>
          </a:p>
          <a:p>
            <a:pPr algn="l">
              <a:lnSpc>
                <a:spcPts val="1150"/>
              </a:lnSpc>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Issues/Risks: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Dependency on Product Team to develop 8 custom use cases.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Dependency on customer for clarity on use cases and providing simulation videos.</a:t>
            </a:r>
            <a:endParaRPr lang="en-IN" b="0" i="0" u="none" strike="noStrike" dirty="0">
              <a:solidFill>
                <a:srgbClr val="212121"/>
              </a:solidFill>
              <a:effectLst/>
              <a:latin typeface="Aptos" panose="020B0004020202020204" pitchFamily="34" charset="0"/>
            </a:endParaRPr>
          </a:p>
          <a:p>
            <a:pPr marL="742950" lvl="1" indent="-285750" algn="l">
              <a:lnSpc>
                <a:spcPts val="1150"/>
              </a:lnSpc>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Awaiting customer approval on the rollout plan.</a:t>
            </a:r>
            <a:endParaRPr lang="en-IN" b="0" i="0" u="none" strike="noStrike" dirty="0">
              <a:solidFill>
                <a:srgbClr val="212121"/>
              </a:solidFill>
              <a:effectLst/>
              <a:latin typeface="Aptos" panose="020B0004020202020204" pitchFamily="34" charset="0"/>
            </a:endParaRPr>
          </a:p>
        </p:txBody>
      </p:sp>
    </p:spTree>
    <p:extLst>
      <p:ext uri="{BB962C8B-B14F-4D97-AF65-F5344CB8AC3E}">
        <p14:creationId xmlns:p14="http://schemas.microsoft.com/office/powerpoint/2010/main" val="163900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207296DB-1012-DFFC-0E63-6FC9139EB52A}"/>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AC55F687-D964-7581-7225-BCF98539DF19}"/>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A80687D7-2650-0E48-8B5A-0382B9DC88EB}"/>
              </a:ext>
            </a:extLst>
          </p:cNvPr>
          <p:cNvSpPr txBox="1"/>
          <p:nvPr/>
        </p:nvSpPr>
        <p:spPr bwMode="gray">
          <a:xfrm>
            <a:off x="337268" y="799443"/>
            <a:ext cx="11581774" cy="5006499"/>
          </a:xfrm>
          <a:prstGeom prst="rect">
            <a:avLst/>
          </a:prstGeom>
          <a:noFill/>
        </p:spPr>
        <p:txBody>
          <a:bodyPr wrap="square" lIns="0" tIns="0" rIns="0" bIns="0" rtlCol="0" anchor="t">
            <a:spAutoFit/>
          </a:bodyPr>
          <a:lstStyle/>
          <a:p>
            <a:pPr algn="l">
              <a:buNone/>
            </a:pPr>
            <a:r>
              <a:rPr lang="en-IN" sz="1600" b="1" i="0" u="none" strike="noStrike" dirty="0">
                <a:solidFill>
                  <a:srgbClr val="212121"/>
                </a:solidFill>
                <a:effectLst/>
                <a:latin typeface="Calibri" panose="020F0502020204030204" pitchFamily="34" charset="0"/>
              </a:rPr>
              <a:t>. HPCL </a:t>
            </a:r>
            <a:endParaRPr lang="en-IN" sz="1600"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Status:</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TK classifies HPCL as </a:t>
            </a:r>
            <a:r>
              <a:rPr lang="en-IN" sz="1600" b="1" i="0" u="none" strike="noStrike" dirty="0">
                <a:solidFill>
                  <a:srgbClr val="FF0000"/>
                </a:solidFill>
                <a:effectLst/>
                <a:latin typeface="Calibri" panose="020F0502020204030204" pitchFamily="34" charset="0"/>
              </a:rPr>
              <a:t>RED</a:t>
            </a:r>
            <a:r>
              <a:rPr lang="en-IN" sz="1600" b="0" i="0" u="none" strike="noStrike" dirty="0">
                <a:solidFill>
                  <a:srgbClr val="212121"/>
                </a:solidFill>
                <a:effectLst/>
                <a:latin typeface="Calibri" panose="020F0502020204030204" pitchFamily="34" charset="0"/>
              </a:rPr>
              <a:t> due to lack of current revenue generation relative to resource investment.</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Phase 1 (Retail):</a:t>
            </a:r>
            <a:r>
              <a:rPr lang="en-IN" sz="1600" b="0" i="0" u="none" strike="noStrike" dirty="0">
                <a:solidFill>
                  <a:srgbClr val="212121"/>
                </a:solidFill>
                <a:effectLst/>
                <a:latin typeface="Calibri" panose="020F0502020204030204" pitchFamily="34" charset="0"/>
              </a:rPr>
              <a:t> 200 "retail" outlets completed and moved to support. (Hardware was supplied by the </a:t>
            </a:r>
            <a:r>
              <a:rPr lang="en-IN" sz="1600" b="0" i="0" u="none" strike="noStrike" dirty="0" err="1">
                <a:solidFill>
                  <a:srgbClr val="212121"/>
                </a:solidFill>
                <a:effectLst/>
                <a:latin typeface="Calibri" panose="020F0502020204030204" pitchFamily="34" charset="0"/>
              </a:rPr>
              <a:t>Avathon</a:t>
            </a:r>
            <a:r>
              <a:rPr lang="en-IN" sz="1600" b="0" i="0" u="none" strike="noStrike" dirty="0">
                <a:solidFill>
                  <a:srgbClr val="212121"/>
                </a:solidFill>
                <a:effectLst/>
                <a:latin typeface="Calibri" panose="020F0502020204030204" pitchFamily="34" charset="0"/>
              </a:rPr>
              <a:t> team).</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Terminals:</a:t>
            </a:r>
            <a:r>
              <a:rPr lang="en-IN" sz="1600" b="0" i="0" u="none" strike="noStrike" dirty="0">
                <a:solidFill>
                  <a:srgbClr val="212121"/>
                </a:solidFill>
                <a:effectLst/>
                <a:latin typeface="Calibri" panose="020F0502020204030204" pitchFamily="34" charset="0"/>
              </a:rPr>
              <a:t> 82 sites/locations identified as terminals (large scale, 50-100+ cameras each, 24 use cases). </a:t>
            </a:r>
            <a:r>
              <a:rPr lang="en-IN" sz="1600" b="0" i="1" u="none" strike="noStrike" dirty="0">
                <a:solidFill>
                  <a:srgbClr val="212121"/>
                </a:solidFill>
                <a:effectLst/>
                <a:latin typeface="Calibri" panose="020F0502020204030204" pitchFamily="34" charset="0"/>
              </a:rPr>
              <a:t>In support</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Phase 2 (Retail):</a:t>
            </a:r>
            <a:r>
              <a:rPr lang="en-IN" sz="1600" b="0" i="0" u="none" strike="noStrike" dirty="0">
                <a:solidFill>
                  <a:srgbClr val="212121"/>
                </a:solidFill>
                <a:effectLst/>
                <a:latin typeface="Calibri" panose="020F0502020204030204" pitchFamily="34" charset="0"/>
              </a:rPr>
              <a:t> Contract for 600 additional retail outlets signed (2024). Team provides solution only; hardware is from a third-party vendor (Texas).</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Phase 2 Progress:</a:t>
            </a:r>
            <a:r>
              <a:rPr lang="en-IN" sz="1600" b="0" i="0" u="none" strike="noStrike" dirty="0">
                <a:solidFill>
                  <a:srgbClr val="212121"/>
                </a:solidFill>
                <a:effectLst/>
                <a:latin typeface="Calibri" panose="020F0502020204030204" pitchFamily="34" charset="0"/>
              </a:rPr>
              <a:t> 246 out of 600 outlets deployed. 354 outlets pending deployment.</a:t>
            </a:r>
            <a:endParaRPr lang="en-IN" sz="1600"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Issues/Risks:</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Significant delays in Phase 2 retail deployment due to dependency on the third-party hardware vendor (Texas).</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High resource burn without corresponding revenue realization currently.</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Lack of clarity on specific resource allocation and accountability.</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Need breakdown and status of the $1.4M Services revenue associated with the project.</a:t>
            </a:r>
            <a:endParaRPr lang="en-IN" sz="1600"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endParaRPr lang="en-US" sz="4400" b="1" dirty="0">
              <a:latin typeface="Abadi"/>
              <a:ea typeface="Calibri Light"/>
              <a:cs typeface="Calibri Light"/>
            </a:endParaRPr>
          </a:p>
        </p:txBody>
      </p:sp>
    </p:spTree>
    <p:extLst>
      <p:ext uri="{BB962C8B-B14F-4D97-AF65-F5344CB8AC3E}">
        <p14:creationId xmlns:p14="http://schemas.microsoft.com/office/powerpoint/2010/main" val="3806728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145490C3-789A-5A7A-65E1-D061D190F053}"/>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B9516D81-D70F-416C-773C-357F582D34C4}"/>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BCB8C740-699B-9F58-5E7E-CCE1BAC6B6CE}"/>
              </a:ext>
            </a:extLst>
          </p:cNvPr>
          <p:cNvSpPr txBox="1"/>
          <p:nvPr/>
        </p:nvSpPr>
        <p:spPr bwMode="gray">
          <a:xfrm>
            <a:off x="337268" y="799443"/>
            <a:ext cx="11581774" cy="2975173"/>
          </a:xfrm>
          <a:prstGeom prst="rect">
            <a:avLst/>
          </a:prstGeom>
          <a:noFill/>
        </p:spPr>
        <p:txBody>
          <a:bodyPr wrap="square" lIns="0" tIns="0" rIns="0" bIns="0" rtlCol="0" anchor="t">
            <a:spAutoFit/>
          </a:bodyPr>
          <a:lstStyle/>
          <a:p>
            <a:pPr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Directives from </a:t>
            </a:r>
            <a:r>
              <a:rPr lang="en-IN" sz="1600" b="1" i="0" u="none" strike="noStrike" dirty="0">
                <a:solidFill>
                  <a:srgbClr val="2D5799"/>
                </a:solidFill>
                <a:effectLst/>
                <a:latin typeface="Calibri" panose="020F0502020204030204" pitchFamily="34" charset="0"/>
              </a:rPr>
              <a:t>@Thirumalai Krishnan</a:t>
            </a:r>
            <a:r>
              <a:rPr lang="en-IN" sz="1600" b="1" i="0" u="none" strike="noStrike" dirty="0">
                <a:solidFill>
                  <a:srgbClr val="212121"/>
                </a:solidFill>
                <a:effectLst/>
                <a:latin typeface="Calibri" panose="020F0502020204030204" pitchFamily="34" charset="0"/>
              </a:rPr>
              <a:t>:</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Assign </a:t>
            </a:r>
            <a:r>
              <a:rPr lang="en-IN" sz="1600" b="1" i="0" u="none" strike="noStrike" dirty="0">
                <a:solidFill>
                  <a:srgbClr val="212121"/>
                </a:solidFill>
                <a:effectLst/>
                <a:latin typeface="Calibri" panose="020F0502020204030204" pitchFamily="34" charset="0"/>
              </a:rPr>
              <a:t>one specific owner</a:t>
            </a:r>
            <a:r>
              <a:rPr lang="en-IN" sz="1600" b="0" i="0" u="none" strike="noStrike" dirty="0">
                <a:solidFill>
                  <a:srgbClr val="212121"/>
                </a:solidFill>
                <a:effectLst/>
                <a:latin typeface="Calibri" panose="020F0502020204030204" pitchFamily="34" charset="0"/>
              </a:rPr>
              <a:t> responsible for the HPCL account updates and management.</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1" i="0" u="none" strike="noStrike" dirty="0">
                <a:solidFill>
                  <a:srgbClr val="212121"/>
                </a:solidFill>
                <a:effectLst/>
                <a:latin typeface="Calibri" panose="020F0502020204030204" pitchFamily="34" charset="0"/>
              </a:rPr>
              <a:t>Resource Allocation:</a:t>
            </a:r>
            <a:r>
              <a:rPr lang="en-IN" sz="1600" b="0" i="0" u="none" strike="noStrike" dirty="0">
                <a:solidFill>
                  <a:srgbClr val="212121"/>
                </a:solidFill>
                <a:effectLst/>
                <a:latin typeface="Calibri" panose="020F0502020204030204" pitchFamily="34" charset="0"/>
              </a:rPr>
              <a:t> Previously 17 people assigned (per Zoho). </a:t>
            </a:r>
            <a:r>
              <a:rPr lang="en-IN" sz="1600" b="0" i="0" u="none" strike="noStrike" dirty="0">
                <a:solidFill>
                  <a:srgbClr val="2D5799"/>
                </a:solidFill>
                <a:effectLst/>
                <a:latin typeface="Calibri" panose="020F0502020204030204" pitchFamily="34" charset="0"/>
              </a:rPr>
              <a:t>@Dinesh </a:t>
            </a:r>
            <a:r>
              <a:rPr lang="en-IN" sz="1600" b="0" i="0" u="none" strike="noStrike" dirty="0" err="1">
                <a:solidFill>
                  <a:srgbClr val="2D5799"/>
                </a:solidFill>
                <a:effectLst/>
                <a:latin typeface="Calibri" panose="020F0502020204030204" pitchFamily="34" charset="0"/>
              </a:rPr>
              <a:t>Fatehpuria</a:t>
            </a:r>
            <a:r>
              <a:rPr lang="en-IN" sz="1600" b="0" i="0" u="none" strike="noStrike" dirty="0">
                <a:solidFill>
                  <a:srgbClr val="212121"/>
                </a:solidFill>
                <a:effectLst/>
                <a:latin typeface="Calibri" panose="020F0502020204030204" pitchFamily="34" charset="0"/>
              </a:rPr>
              <a:t> to plan for 6-7 dedicated resources total going forward.</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Only </a:t>
            </a:r>
            <a:r>
              <a:rPr lang="en-IN" sz="1600" b="1" i="0" u="none" strike="noStrike" dirty="0">
                <a:solidFill>
                  <a:srgbClr val="212121"/>
                </a:solidFill>
                <a:effectLst/>
                <a:latin typeface="Calibri" panose="020F0502020204030204" pitchFamily="34" charset="0"/>
              </a:rPr>
              <a:t>dedicated, assigned personnel</a:t>
            </a:r>
            <a:r>
              <a:rPr lang="en-IN" sz="1600" b="0" i="0" u="none" strike="noStrike" dirty="0">
                <a:solidFill>
                  <a:srgbClr val="212121"/>
                </a:solidFill>
                <a:effectLst/>
                <a:latin typeface="Calibri" panose="020F0502020204030204" pitchFamily="34" charset="0"/>
              </a:rPr>
              <a:t> (the identified 6-7 people) should log time against HPCL. No "parking time" from unassigned resources. Resource rotation acceptable quarterly if needed.</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If hardware delivery from the third-party vendor is delayed, resources assigned to the remaining 354 retail deployments should be </a:t>
            </a:r>
            <a:r>
              <a:rPr lang="en-IN" sz="1600" b="1" i="0" u="none" strike="noStrike" dirty="0">
                <a:solidFill>
                  <a:srgbClr val="212121"/>
                </a:solidFill>
                <a:effectLst/>
                <a:latin typeface="Calibri" panose="020F0502020204030204" pitchFamily="34" charset="0"/>
              </a:rPr>
              <a:t>reassigned to billable projects</a:t>
            </a:r>
            <a:r>
              <a:rPr lang="en-IN" sz="1600" b="0" i="0" u="none" strike="noStrike" dirty="0">
                <a:solidFill>
                  <a:srgbClr val="212121"/>
                </a:solidFill>
                <a:effectLst/>
                <a:latin typeface="Calibri" panose="020F0502020204030204" pitchFamily="34" charset="0"/>
              </a:rPr>
              <a:t> during the waiting period.</a:t>
            </a:r>
            <a:endParaRPr lang="en-IN" sz="1600"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sz="1600" b="0" i="0" u="none" strike="noStrike" dirty="0">
                <a:solidFill>
                  <a:srgbClr val="212121"/>
                </a:solidFill>
                <a:effectLst/>
                <a:latin typeface="Calibri" panose="020F0502020204030204" pitchFamily="34" charset="0"/>
              </a:rPr>
              <a:t>Emphasized the need for </a:t>
            </a:r>
            <a:r>
              <a:rPr lang="en-IN" sz="1600" b="1" i="0" u="none" strike="noStrike" dirty="0">
                <a:solidFill>
                  <a:srgbClr val="212121"/>
                </a:solidFill>
                <a:effectLst/>
                <a:latin typeface="Calibri" panose="020F0502020204030204" pitchFamily="34" charset="0"/>
              </a:rPr>
              <a:t>all Services hours to be billable/justified</a:t>
            </a:r>
            <a:r>
              <a:rPr lang="en-IN" sz="1600" b="0" i="0" u="none" strike="noStrike" dirty="0">
                <a:solidFill>
                  <a:srgbClr val="212121"/>
                </a:solidFill>
                <a:effectLst/>
                <a:latin typeface="Calibri" panose="020F0502020204030204" pitchFamily="34" charset="0"/>
              </a:rPr>
              <a:t> against revenue-generating activities – requires a culture change.</a:t>
            </a:r>
            <a:endParaRPr lang="en-IN" sz="1600" b="0" i="0" u="none" strike="noStrike" dirty="0">
              <a:solidFill>
                <a:srgbClr val="212121"/>
              </a:solidFill>
              <a:effectLst/>
              <a:latin typeface="Aptos" panose="020B0004020202020204" pitchFamily="34" charset="0"/>
            </a:endParaRPr>
          </a:p>
        </p:txBody>
      </p:sp>
    </p:spTree>
    <p:extLst>
      <p:ext uri="{BB962C8B-B14F-4D97-AF65-F5344CB8AC3E}">
        <p14:creationId xmlns:p14="http://schemas.microsoft.com/office/powerpoint/2010/main" val="17360743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96A1B893-E18A-553D-862B-9873AA6BB42A}"/>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6586B5E2-662A-E9CA-0EE1-4EFCDA0C363B}"/>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6F594D1D-C694-D0C4-B45E-B5DFFA6E99AF}"/>
              </a:ext>
            </a:extLst>
          </p:cNvPr>
          <p:cNvSpPr txBox="1"/>
          <p:nvPr/>
        </p:nvSpPr>
        <p:spPr bwMode="gray">
          <a:xfrm>
            <a:off x="337268" y="799443"/>
            <a:ext cx="11581774" cy="6217087"/>
          </a:xfrm>
          <a:prstGeom prst="rect">
            <a:avLst/>
          </a:prstGeom>
          <a:noFill/>
        </p:spPr>
        <p:txBody>
          <a:bodyPr wrap="square" lIns="0" tIns="0" rIns="0" bIns="0" rtlCol="0" anchor="t">
            <a:spAutoFit/>
          </a:bodyPr>
          <a:lstStyle/>
          <a:p>
            <a:pPr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Items (for Next Review):</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[HPCL Owner - TBD]:</a:t>
            </a:r>
            <a:r>
              <a:rPr lang="en-IN" b="0" i="0" u="none" strike="noStrike" dirty="0">
                <a:solidFill>
                  <a:srgbClr val="212121"/>
                </a:solidFill>
                <a:effectLst/>
                <a:latin typeface="Calibri" panose="020F0502020204030204" pitchFamily="34" charset="0"/>
              </a:rPr>
              <a:t> Identify the single point of contact/owner for the HPCL account.</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Dinesh:</a:t>
            </a:r>
            <a:r>
              <a:rPr lang="en-IN" b="0" i="0" u="none" strike="noStrike" dirty="0">
                <a:solidFill>
                  <a:srgbClr val="212121"/>
                </a:solidFill>
                <a:effectLst/>
                <a:latin typeface="Calibri" panose="020F0502020204030204" pitchFamily="34" charset="0"/>
              </a:rPr>
              <a:t> Confirm and identify the specific 6-7 dedicated resources for HPCL (terminals &amp; retail).</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Damini:</a:t>
            </a:r>
            <a:r>
              <a:rPr lang="en-IN" b="0" i="0" u="none" strike="noStrike" dirty="0">
                <a:solidFill>
                  <a:srgbClr val="212121"/>
                </a:solidFill>
                <a:effectLst/>
                <a:latin typeface="Calibri" panose="020F0502020204030204" pitchFamily="34" charset="0"/>
              </a:rPr>
              <a:t> Provide an update on:</a:t>
            </a:r>
            <a:endParaRPr lang="en-IN" b="0" i="0" u="none" strike="noStrike" dirty="0">
              <a:solidFill>
                <a:srgbClr val="212121"/>
              </a:solidFill>
              <a:effectLst/>
              <a:latin typeface="Aptos" panose="020B0004020202020204" pitchFamily="34" charset="0"/>
            </a:endParaRPr>
          </a:p>
          <a:p>
            <a:pPr marL="1143000" lvl="2" indent="-228600" algn="l">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How the 200 completed Phase 1 retail outlets are currently supported.</a:t>
            </a:r>
            <a:r>
              <a:rPr lang="en-IN" dirty="0">
                <a:solidFill>
                  <a:srgbClr val="212121"/>
                </a:solidFill>
                <a:latin typeface="Aptos" panose="020B0004020202020204" pitchFamily="34" charset="0"/>
              </a:rPr>
              <a:t> </a:t>
            </a:r>
            <a:r>
              <a:rPr lang="en-IN" b="0" i="0" u="none" strike="noStrike" dirty="0">
                <a:solidFill>
                  <a:srgbClr val="212121"/>
                </a:solidFill>
                <a:effectLst/>
                <a:latin typeface="Calibri" panose="020F0502020204030204" pitchFamily="34" charset="0"/>
              </a:rPr>
              <a:t>Number of people required for this support.</a:t>
            </a:r>
            <a:r>
              <a:rPr lang="en-IN" dirty="0">
                <a:solidFill>
                  <a:srgbClr val="212121"/>
                </a:solidFill>
                <a:latin typeface="Aptos" panose="020B0004020202020204" pitchFamily="34" charset="0"/>
              </a:rPr>
              <a:t> </a:t>
            </a:r>
            <a:r>
              <a:rPr lang="en-IN" b="0" i="0" u="none" strike="noStrike" dirty="0">
                <a:solidFill>
                  <a:srgbClr val="212121"/>
                </a:solidFill>
                <a:effectLst/>
                <a:latin typeface="Calibri" panose="020F0502020204030204" pitchFamily="34" charset="0"/>
              </a:rPr>
              <a:t>Who is leading this support effort?</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Damini:</a:t>
            </a:r>
            <a:r>
              <a:rPr lang="en-IN" b="0" i="0" u="none" strike="noStrike" dirty="0">
                <a:solidFill>
                  <a:srgbClr val="212121"/>
                </a:solidFill>
                <a:effectLst/>
                <a:latin typeface="Calibri" panose="020F0502020204030204" pitchFamily="34" charset="0"/>
              </a:rPr>
              <a:t> Provide an update on:</a:t>
            </a:r>
            <a:endParaRPr lang="en-IN" b="0" i="0" u="none" strike="noStrike" dirty="0">
              <a:solidFill>
                <a:srgbClr val="212121"/>
              </a:solidFill>
              <a:effectLst/>
              <a:latin typeface="Aptos" panose="020B0004020202020204" pitchFamily="34" charset="0"/>
            </a:endParaRPr>
          </a:p>
          <a:p>
            <a:pPr marL="1143000" lvl="2" indent="-228600" algn="l">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How the 82 Terminals are currently supported.</a:t>
            </a:r>
            <a:r>
              <a:rPr lang="en-IN" dirty="0">
                <a:solidFill>
                  <a:srgbClr val="212121"/>
                </a:solidFill>
                <a:latin typeface="Aptos" panose="020B0004020202020204" pitchFamily="34" charset="0"/>
              </a:rPr>
              <a:t> </a:t>
            </a:r>
            <a:r>
              <a:rPr lang="en-IN" b="0" i="0" u="none" strike="noStrike" dirty="0">
                <a:solidFill>
                  <a:srgbClr val="212121"/>
                </a:solidFill>
                <a:effectLst/>
                <a:latin typeface="Calibri" panose="020F0502020204030204" pitchFamily="34" charset="0"/>
              </a:rPr>
              <a:t>Number of people required for this support.</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[HPCL Owner]:</a:t>
            </a:r>
            <a:r>
              <a:rPr lang="en-IN" b="0" i="0" u="none" strike="noStrike" dirty="0">
                <a:solidFill>
                  <a:srgbClr val="212121"/>
                </a:solidFill>
                <a:effectLst/>
                <a:latin typeface="Calibri" panose="020F0502020204030204" pitchFamily="34" charset="0"/>
              </a:rPr>
              <a:t> Determine the timeline/plan for moving the 246 deployed Phase 2 retail outlets into support.</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[HPCL Owner]:</a:t>
            </a:r>
            <a:r>
              <a:rPr lang="en-IN" b="0" i="0" u="none" strike="noStrike" dirty="0">
                <a:solidFill>
                  <a:srgbClr val="212121"/>
                </a:solidFill>
                <a:effectLst/>
                <a:latin typeface="Calibri" panose="020F0502020204030204" pitchFamily="34" charset="0"/>
              </a:rPr>
              <a:t> Obtain contact information for the third-party hardware vendor (</a:t>
            </a:r>
            <a:r>
              <a:rPr lang="en-IN" b="0" i="0" u="none" strike="noStrike" dirty="0" err="1">
                <a:solidFill>
                  <a:srgbClr val="212121"/>
                </a:solidFill>
                <a:effectLst/>
                <a:latin typeface="Calibri" panose="020F0502020204030204" pitchFamily="34" charset="0"/>
              </a:rPr>
              <a:t>Techsis</a:t>
            </a:r>
            <a:r>
              <a:rPr lang="en-IN" b="0" i="0" u="none" strike="noStrike" dirty="0">
                <a:solidFill>
                  <a:srgbClr val="212121"/>
                </a:solidFill>
                <a:effectLst/>
                <a:latin typeface="Calibri" panose="020F0502020204030204" pitchFamily="34" charset="0"/>
              </a:rPr>
              <a:t>).</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[HPCL Owner]:</a:t>
            </a:r>
            <a:r>
              <a:rPr lang="en-IN" b="0" i="0" u="none" strike="noStrike" dirty="0">
                <a:solidFill>
                  <a:srgbClr val="212121"/>
                </a:solidFill>
                <a:effectLst/>
                <a:latin typeface="Calibri" panose="020F0502020204030204" pitchFamily="34" charset="0"/>
              </a:rPr>
              <a:t> Schedule a call with the third-party vendor (</a:t>
            </a:r>
            <a:r>
              <a:rPr lang="en-IN" b="0" i="0" u="none" strike="noStrike" dirty="0" err="1">
                <a:solidFill>
                  <a:srgbClr val="212121"/>
                </a:solidFill>
                <a:effectLst/>
                <a:latin typeface="Calibri" panose="020F0502020204030204" pitchFamily="34" charset="0"/>
              </a:rPr>
              <a:t>Techsis</a:t>
            </a:r>
            <a:r>
              <a:rPr lang="en-IN" b="0" i="0" u="none" strike="noStrike" dirty="0">
                <a:solidFill>
                  <a:srgbClr val="212121"/>
                </a:solidFill>
                <a:effectLst/>
                <a:latin typeface="Calibri" panose="020F0502020204030204" pitchFamily="34" charset="0"/>
              </a:rPr>
              <a:t>), involving HPCL if appropriate, to get a confirmed delivery timeline for hardware for the remaining 354 retail outlets.</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[HPCL Owner]:</a:t>
            </a:r>
            <a:r>
              <a:rPr lang="en-IN" b="0" i="0" u="none" strike="noStrike" dirty="0">
                <a:solidFill>
                  <a:srgbClr val="212121"/>
                </a:solidFill>
                <a:effectLst/>
                <a:latin typeface="Calibri" panose="020F0502020204030204" pitchFamily="34" charset="0"/>
              </a:rPr>
              <a:t> Based on the hardware delivery timeline, develop a week-by-week deployment plan (tasks, hours) for the remaining 354 retail outlets.</a:t>
            </a:r>
            <a:endParaRPr lang="en-IN" b="0" i="0" u="none" strike="noStrike" dirty="0">
              <a:solidFill>
                <a:srgbClr val="212121"/>
              </a:solidFill>
              <a:effectLst/>
              <a:latin typeface="Aptos" panose="020B0004020202020204" pitchFamily="34" charset="0"/>
            </a:endParaRPr>
          </a:p>
          <a:p>
            <a:pPr marL="742950" lvl="1" indent="-285750"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TK &amp; Dinesh:</a:t>
            </a:r>
            <a:r>
              <a:rPr lang="en-IN" b="0" i="0" u="none" strike="noStrike" dirty="0">
                <a:solidFill>
                  <a:srgbClr val="212121"/>
                </a:solidFill>
                <a:effectLst/>
                <a:latin typeface="Calibri" panose="020F0502020204030204" pitchFamily="34" charset="0"/>
              </a:rPr>
              <a:t> Discuss and obtain a detailed breakdown of the $1.4M Services revenue: How is it earned? What's the payment schedule? Does it cover terminals/retail? How much consumed vs. remaining? (Target: Discuss next week as Dinesh is travelling).</a:t>
            </a:r>
            <a:endParaRPr lang="en-IN" b="0" i="0" u="none" strike="noStrike" dirty="0">
              <a:solidFill>
                <a:srgbClr val="212121"/>
              </a:solidFill>
              <a:effectLst/>
              <a:latin typeface="Aptos" panose="020B0004020202020204" pitchFamily="34" charset="0"/>
            </a:endParaRPr>
          </a:p>
          <a:p>
            <a:pPr algn="l">
              <a:buNone/>
            </a:pPr>
            <a:endParaRPr lang="en-IN" b="0" i="0" u="none" strike="noStrike" dirty="0">
              <a:solidFill>
                <a:srgbClr val="212121"/>
              </a:solidFill>
              <a:effectLst/>
              <a:latin typeface="Aptos" panose="020B0004020202020204" pitchFamily="34" charset="0"/>
            </a:endParaRPr>
          </a:p>
        </p:txBody>
      </p:sp>
    </p:spTree>
    <p:extLst>
      <p:ext uri="{BB962C8B-B14F-4D97-AF65-F5344CB8AC3E}">
        <p14:creationId xmlns:p14="http://schemas.microsoft.com/office/powerpoint/2010/main" val="11269425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77DB1640-75D7-F8F8-526B-E1CB870441E5}"/>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A9FB314A-CDE8-4134-3424-0E37890454B5}"/>
              </a:ext>
            </a:extLst>
          </p:cNvPr>
          <p:cNvSpPr txBox="1">
            <a:spLocks noGrp="1"/>
          </p:cNvSpPr>
          <p:nvPr>
            <p:ph type="title"/>
          </p:nvPr>
        </p:nvSpPr>
        <p:spPr>
          <a:xfrm>
            <a:off x="337268" y="267677"/>
            <a:ext cx="10515600" cy="530421"/>
          </a:xfrm>
          <a:prstGeom prst="rect">
            <a:avLst/>
          </a:prstGeom>
          <a:noFill/>
          <a:ln>
            <a:noFill/>
          </a:ln>
        </p:spPr>
        <p:txBody>
          <a:bodyPr spcFirstLastPara="1" wrap="square" lIns="91425" tIns="45700" rIns="91425" bIns="45700" anchor="ctr" anchorCtr="0">
            <a:noAutofit/>
          </a:bodyPr>
          <a:lstStyle/>
          <a:p>
            <a:pPr>
              <a:buSzPct val="100000"/>
            </a:pPr>
            <a:r>
              <a:rPr lang="en-US" sz="4000"/>
              <a:t>Previous Action Items</a:t>
            </a:r>
            <a:endParaRPr sz="4000" b="1">
              <a:latin typeface="Calibri" panose="020F0502020204030204" pitchFamily="34" charset="0"/>
              <a:ea typeface="Calibri" panose="020F0502020204030204" pitchFamily="34" charset="0"/>
              <a:cs typeface="Calibri" panose="020F0502020204030204" pitchFamily="34" charset="0"/>
              <a:sym typeface="Calibri"/>
            </a:endParaRPr>
          </a:p>
        </p:txBody>
      </p:sp>
      <p:sp>
        <p:nvSpPr>
          <p:cNvPr id="4" name="Textfeld 21">
            <a:extLst>
              <a:ext uri="{FF2B5EF4-FFF2-40B4-BE49-F238E27FC236}">
                <a16:creationId xmlns:a16="http://schemas.microsoft.com/office/drawing/2014/main" id="{3E615F0F-7EB9-D9A0-4C4A-824BF4C26A06}"/>
              </a:ext>
            </a:extLst>
          </p:cNvPr>
          <p:cNvSpPr txBox="1"/>
          <p:nvPr/>
        </p:nvSpPr>
        <p:spPr bwMode="gray">
          <a:xfrm>
            <a:off x="337268" y="799443"/>
            <a:ext cx="11581774" cy="4113947"/>
          </a:xfrm>
          <a:prstGeom prst="rect">
            <a:avLst/>
          </a:prstGeom>
          <a:noFill/>
        </p:spPr>
        <p:txBody>
          <a:bodyPr wrap="square" lIns="0" tIns="0" rIns="0" bIns="0" rtlCol="0" anchor="t">
            <a:spAutoFit/>
          </a:bodyPr>
          <a:lstStyle/>
          <a:p>
            <a:pPr algn="l">
              <a:buNone/>
            </a:pPr>
            <a:r>
              <a:rPr lang="en-IN" b="1" i="0" u="none" strike="noStrike" dirty="0">
                <a:solidFill>
                  <a:srgbClr val="212121"/>
                </a:solidFill>
                <a:effectLst/>
                <a:latin typeface="Calibri" panose="020F0502020204030204" pitchFamily="34" charset="0"/>
              </a:rPr>
              <a:t>. General / Other Projects</a:t>
            </a:r>
            <a:br>
              <a:rPr lang="en-IN" b="1" i="0" u="none" strike="noStrike" dirty="0">
                <a:solidFill>
                  <a:srgbClr val="212121"/>
                </a:solidFill>
                <a:effectLst/>
                <a:latin typeface="Calibri" panose="020F0502020204030204" pitchFamily="34" charset="0"/>
              </a:rPr>
            </a:br>
            <a:endParaRPr lang="en-IN"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Item (TK):</a:t>
            </a:r>
            <a:r>
              <a:rPr lang="en-IN" b="0" i="0" u="none" strike="noStrike" dirty="0">
                <a:solidFill>
                  <a:srgbClr val="212121"/>
                </a:solidFill>
                <a:effectLst/>
                <a:latin typeface="Calibri" panose="020F0502020204030204" pitchFamily="34" charset="0"/>
              </a:rPr>
              <a:t> Detailed review of </a:t>
            </a:r>
            <a:r>
              <a:rPr lang="en-IN" b="1" i="0" u="none" strike="noStrike" dirty="0">
                <a:solidFill>
                  <a:srgbClr val="212121"/>
                </a:solidFill>
                <a:effectLst/>
                <a:latin typeface="Calibri" panose="020F0502020204030204" pitchFamily="34" charset="0"/>
              </a:rPr>
              <a:t>HPCL</a:t>
            </a:r>
            <a:r>
              <a:rPr lang="en-IN" b="0" i="0" u="none" strike="noStrike" dirty="0">
                <a:solidFill>
                  <a:srgbClr val="212121"/>
                </a:solidFill>
                <a:effectLst/>
                <a:latin typeface="Calibri" panose="020F0502020204030204" pitchFamily="34" charset="0"/>
              </a:rPr>
              <a:t> and </a:t>
            </a:r>
            <a:r>
              <a:rPr lang="en-IN" b="1" i="0" u="none" strike="noStrike" dirty="0">
                <a:solidFill>
                  <a:srgbClr val="212121"/>
                </a:solidFill>
                <a:effectLst/>
                <a:latin typeface="Calibri" panose="020F0502020204030204" pitchFamily="34" charset="0"/>
              </a:rPr>
              <a:t>Reliance</a:t>
            </a:r>
            <a:r>
              <a:rPr lang="en-IN" b="0" i="0" u="none" strike="noStrike" dirty="0">
                <a:solidFill>
                  <a:srgbClr val="212121"/>
                </a:solidFill>
                <a:effectLst/>
                <a:latin typeface="Calibri" panose="020F0502020204030204" pitchFamily="34" charset="0"/>
              </a:rPr>
              <a:t> planned for the </a:t>
            </a:r>
            <a:r>
              <a:rPr lang="en-IN" b="1" i="0" u="none" strike="noStrike" dirty="0">
                <a:solidFill>
                  <a:srgbClr val="212121"/>
                </a:solidFill>
                <a:effectLst/>
                <a:latin typeface="Calibri" panose="020F0502020204030204" pitchFamily="34" charset="0"/>
              </a:rPr>
              <a:t>next project review call</a:t>
            </a:r>
            <a:r>
              <a:rPr lang="en-IN" b="0" i="0" u="none" strike="noStrike" dirty="0">
                <a:solidFill>
                  <a:srgbClr val="212121"/>
                </a:solidFill>
                <a:effectLst/>
                <a:latin typeface="Calibri" panose="020F0502020204030204" pitchFamily="34" charset="0"/>
              </a:rPr>
              <a:t>.</a:t>
            </a:r>
          </a:p>
          <a:p>
            <a:pPr algn="l">
              <a:spcAft>
                <a:spcPts val="800"/>
              </a:spcAft>
            </a:pPr>
            <a:endParaRPr lang="en-IN"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Item (All Project Owners):</a:t>
            </a:r>
            <a:r>
              <a:rPr lang="en-IN" b="0" i="0" u="none" strike="noStrike" dirty="0">
                <a:solidFill>
                  <a:srgbClr val="212121"/>
                </a:solidFill>
                <a:effectLst/>
                <a:latin typeface="Calibri" panose="020F0502020204030204" pitchFamily="34" charset="0"/>
              </a:rPr>
              <a:t> For all projects with services revenue: provide a week-wise plan, resource allocation, and</a:t>
            </a:r>
            <a:br>
              <a:rPr lang="en-IN" b="0" i="0" u="none" strike="noStrike" dirty="0">
                <a:solidFill>
                  <a:srgbClr val="212121"/>
                </a:solidFill>
                <a:effectLst/>
                <a:latin typeface="Calibri" panose="020F0502020204030204" pitchFamily="34" charset="0"/>
              </a:rPr>
            </a:br>
            <a:r>
              <a:rPr lang="en-IN" b="0" i="0" u="none" strike="noStrike" dirty="0">
                <a:solidFill>
                  <a:srgbClr val="212121"/>
                </a:solidFill>
                <a:effectLst/>
                <a:latin typeface="Calibri" panose="020F0502020204030204" pitchFamily="34" charset="0"/>
              </a:rPr>
              <a:t> revenue breakdown (similar to HPCL request). Understand which POCs are no-charge (e.g., CP Plus, McDonald's, Reliance).</a:t>
            </a:r>
            <a:endParaRPr lang="en-IN"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b="1" i="0" u="none" strike="noStrike" dirty="0">
                <a:solidFill>
                  <a:srgbClr val="212121"/>
                </a:solidFill>
                <a:effectLst/>
                <a:latin typeface="Calibri" panose="020F0502020204030204" pitchFamily="34" charset="0"/>
              </a:rPr>
              <a:t>Action Item (All Project Owners):</a:t>
            </a:r>
            <a:r>
              <a:rPr lang="en-IN" b="0" i="0" u="none" strike="noStrike" dirty="0">
                <a:solidFill>
                  <a:srgbClr val="212121"/>
                </a:solidFill>
                <a:effectLst/>
                <a:latin typeface="Calibri" panose="020F0502020204030204" pitchFamily="34" charset="0"/>
              </a:rPr>
              <a:t> Ensure accurate time tracking against specific projects or general non-billable codes. Non-billable time indicates a need for TK to find billable assignments.</a:t>
            </a:r>
            <a:endParaRPr lang="en-IN" b="0" i="0" u="none" strike="noStrike" dirty="0">
              <a:solidFill>
                <a:srgbClr val="212121"/>
              </a:solidFill>
              <a:effectLst/>
              <a:latin typeface="Aptos" panose="020B0004020202020204" pitchFamily="34" charset="0"/>
            </a:endParaRPr>
          </a:p>
          <a:p>
            <a:pPr algn="l">
              <a:buNone/>
            </a:pPr>
            <a:r>
              <a:rPr lang="en-IN" b="0" i="0" u="none" strike="noStrike" dirty="0">
                <a:solidFill>
                  <a:srgbClr val="212121"/>
                </a:solidFill>
                <a:effectLst/>
                <a:latin typeface="Calibri" panose="020F0502020204030204" pitchFamily="34" charset="0"/>
              </a:rPr>
              <a:t> </a:t>
            </a:r>
            <a:endParaRPr lang="en-IN" b="0" i="0" u="none" strike="noStrike" dirty="0">
              <a:solidFill>
                <a:srgbClr val="212121"/>
              </a:solidFill>
              <a:effectLst/>
              <a:latin typeface="Aptos" panose="020B0004020202020204" pitchFamily="34" charset="0"/>
            </a:endParaRPr>
          </a:p>
          <a:p>
            <a:pPr algn="l">
              <a:buNone/>
            </a:pPr>
            <a:r>
              <a:rPr lang="en-IN" b="1" i="0" u="none" strike="noStrike" dirty="0">
                <a:solidFill>
                  <a:srgbClr val="212121"/>
                </a:solidFill>
                <a:effectLst/>
                <a:latin typeface="Calibri" panose="020F0502020204030204" pitchFamily="34" charset="0"/>
              </a:rPr>
              <a:t>Next Steps:</a:t>
            </a:r>
            <a:endParaRPr lang="en-IN" b="0" i="0" u="none" strike="noStrike" dirty="0">
              <a:solidFill>
                <a:srgbClr val="212121"/>
              </a:solidFill>
              <a:effectLst/>
              <a:latin typeface="Aptos" panose="020B0004020202020204" pitchFamily="34" charset="0"/>
            </a:endParaRPr>
          </a:p>
          <a:p>
            <a:pPr algn="l">
              <a:buNone/>
            </a:pPr>
            <a:r>
              <a:rPr lang="en-IN" b="0" i="0" u="none" strike="noStrike" dirty="0">
                <a:solidFill>
                  <a:srgbClr val="212121"/>
                </a:solidFill>
                <a:effectLst/>
                <a:latin typeface="Calibri" panose="020F0502020204030204" pitchFamily="34" charset="0"/>
              </a:rPr>
              <a:t> </a:t>
            </a:r>
            <a:endParaRPr lang="en-IN"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Focus the next project review meeting on a detailed discussion of HPCL and Reliance as per TK's request.</a:t>
            </a:r>
            <a:endParaRPr lang="en-IN" b="0" i="0" u="none" strike="noStrike" dirty="0">
              <a:solidFill>
                <a:srgbClr val="212121"/>
              </a:solidFill>
              <a:effectLst/>
              <a:latin typeface="Aptos" panose="020B0004020202020204" pitchFamily="34" charset="0"/>
            </a:endParaRPr>
          </a:p>
          <a:p>
            <a:pPr algn="l">
              <a:spcAft>
                <a:spcPts val="800"/>
              </a:spcAft>
              <a:buFont typeface="Courier New" panose="02070309020205020404" pitchFamily="49" charset="0"/>
              <a:buChar char="o"/>
            </a:pPr>
            <a:r>
              <a:rPr lang="en-IN" b="0" i="0" u="none" strike="noStrike" dirty="0">
                <a:solidFill>
                  <a:srgbClr val="212121"/>
                </a:solidFill>
                <a:effectLst/>
                <a:latin typeface="Calibri" panose="020F0502020204030204" pitchFamily="34" charset="0"/>
              </a:rPr>
              <a:t>Relevant owners to prepare the requested information and action item updates for the next meeting.</a:t>
            </a:r>
            <a:endParaRPr lang="en-IN" b="0" i="0" u="none" strike="noStrike" dirty="0">
              <a:solidFill>
                <a:srgbClr val="212121"/>
              </a:solidFill>
              <a:effectLst/>
              <a:latin typeface="Aptos" panose="020B0004020202020204" pitchFamily="34" charset="0"/>
            </a:endParaRPr>
          </a:p>
        </p:txBody>
      </p:sp>
    </p:spTree>
    <p:extLst>
      <p:ext uri="{BB962C8B-B14F-4D97-AF65-F5344CB8AC3E}">
        <p14:creationId xmlns:p14="http://schemas.microsoft.com/office/powerpoint/2010/main" val="1669978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46517F61-A5F5-D99A-6177-879D767E1E6A}"/>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DC65CB15-8FB5-2EF2-6AB1-7FB52D6CB12F}"/>
              </a:ext>
            </a:extLst>
          </p:cNvPr>
          <p:cNvSpPr txBox="1">
            <a:spLocks noGrp="1"/>
          </p:cNvSpPr>
          <p:nvPr>
            <p:ph type="title"/>
          </p:nvPr>
        </p:nvSpPr>
        <p:spPr>
          <a:xfrm>
            <a:off x="356682" y="97804"/>
            <a:ext cx="10515600" cy="530421"/>
          </a:xfrm>
          <a:prstGeom prst="rect">
            <a:avLst/>
          </a:prstGeom>
          <a:noFill/>
          <a:ln>
            <a:noFill/>
          </a:ln>
        </p:spPr>
        <p:txBody>
          <a:bodyPr spcFirstLastPara="1" wrap="square" lIns="91425" tIns="45700" rIns="91425" bIns="45700" anchor="ctr" anchorCtr="0">
            <a:noAutofit/>
          </a:bodyPr>
          <a:lstStyle/>
          <a:p>
            <a:r>
              <a:rPr lang="en-US" sz="4000"/>
              <a:t>Deployment Plan</a:t>
            </a:r>
            <a:endParaRPr lang="en-US"/>
          </a:p>
        </p:txBody>
      </p:sp>
      <p:graphicFrame>
        <p:nvGraphicFramePr>
          <p:cNvPr id="4" name="Table 3">
            <a:extLst>
              <a:ext uri="{FF2B5EF4-FFF2-40B4-BE49-F238E27FC236}">
                <a16:creationId xmlns:a16="http://schemas.microsoft.com/office/drawing/2014/main" id="{E398410C-2D1C-24C5-8393-32E562408775}"/>
              </a:ext>
            </a:extLst>
          </p:cNvPr>
          <p:cNvGraphicFramePr>
            <a:graphicFrameLocks noGrp="1"/>
          </p:cNvGraphicFramePr>
          <p:nvPr>
            <p:extLst>
              <p:ext uri="{D42A27DB-BD31-4B8C-83A1-F6EECF244321}">
                <p14:modId xmlns:p14="http://schemas.microsoft.com/office/powerpoint/2010/main" val="3376864179"/>
              </p:ext>
            </p:extLst>
          </p:nvPr>
        </p:nvGraphicFramePr>
        <p:xfrm>
          <a:off x="355875" y="705670"/>
          <a:ext cx="10738274" cy="5681734"/>
        </p:xfrm>
        <a:graphic>
          <a:graphicData uri="http://schemas.openxmlformats.org/drawingml/2006/table">
            <a:tbl>
              <a:tblPr bandRow="1">
                <a:tableStyleId>{5C22544A-7EE6-4342-B048-85BDC9FD1C3A}</a:tableStyleId>
              </a:tblPr>
              <a:tblGrid>
                <a:gridCol w="562931">
                  <a:extLst>
                    <a:ext uri="{9D8B030D-6E8A-4147-A177-3AD203B41FA5}">
                      <a16:colId xmlns:a16="http://schemas.microsoft.com/office/drawing/2014/main" val="1185523903"/>
                    </a:ext>
                  </a:extLst>
                </a:gridCol>
                <a:gridCol w="903864">
                  <a:extLst>
                    <a:ext uri="{9D8B030D-6E8A-4147-A177-3AD203B41FA5}">
                      <a16:colId xmlns:a16="http://schemas.microsoft.com/office/drawing/2014/main" val="2816738214"/>
                    </a:ext>
                  </a:extLst>
                </a:gridCol>
                <a:gridCol w="540774">
                  <a:extLst>
                    <a:ext uri="{9D8B030D-6E8A-4147-A177-3AD203B41FA5}">
                      <a16:colId xmlns:a16="http://schemas.microsoft.com/office/drawing/2014/main" val="4030873677"/>
                    </a:ext>
                  </a:extLst>
                </a:gridCol>
                <a:gridCol w="1229032">
                  <a:extLst>
                    <a:ext uri="{9D8B030D-6E8A-4147-A177-3AD203B41FA5}">
                      <a16:colId xmlns:a16="http://schemas.microsoft.com/office/drawing/2014/main" val="2269978903"/>
                    </a:ext>
                  </a:extLst>
                </a:gridCol>
                <a:gridCol w="807001">
                  <a:extLst>
                    <a:ext uri="{9D8B030D-6E8A-4147-A177-3AD203B41FA5}">
                      <a16:colId xmlns:a16="http://schemas.microsoft.com/office/drawing/2014/main" val="2585998403"/>
                    </a:ext>
                  </a:extLst>
                </a:gridCol>
                <a:gridCol w="935924">
                  <a:extLst>
                    <a:ext uri="{9D8B030D-6E8A-4147-A177-3AD203B41FA5}">
                      <a16:colId xmlns:a16="http://schemas.microsoft.com/office/drawing/2014/main" val="938039696"/>
                    </a:ext>
                  </a:extLst>
                </a:gridCol>
                <a:gridCol w="976615">
                  <a:extLst>
                    <a:ext uri="{9D8B030D-6E8A-4147-A177-3AD203B41FA5}">
                      <a16:colId xmlns:a16="http://schemas.microsoft.com/office/drawing/2014/main" val="2288433310"/>
                    </a:ext>
                  </a:extLst>
                </a:gridCol>
                <a:gridCol w="1082416">
                  <a:extLst>
                    <a:ext uri="{9D8B030D-6E8A-4147-A177-3AD203B41FA5}">
                      <a16:colId xmlns:a16="http://schemas.microsoft.com/office/drawing/2014/main" val="3233916284"/>
                    </a:ext>
                  </a:extLst>
                </a:gridCol>
                <a:gridCol w="1170038">
                  <a:extLst>
                    <a:ext uri="{9D8B030D-6E8A-4147-A177-3AD203B41FA5}">
                      <a16:colId xmlns:a16="http://schemas.microsoft.com/office/drawing/2014/main" val="919548226"/>
                    </a:ext>
                  </a:extLst>
                </a:gridCol>
                <a:gridCol w="2529679">
                  <a:extLst>
                    <a:ext uri="{9D8B030D-6E8A-4147-A177-3AD203B41FA5}">
                      <a16:colId xmlns:a16="http://schemas.microsoft.com/office/drawing/2014/main" val="1937362937"/>
                    </a:ext>
                  </a:extLst>
                </a:gridCol>
              </a:tblGrid>
              <a:tr h="463713">
                <a:tc>
                  <a:txBody>
                    <a:bodyPr/>
                    <a:lstStyle/>
                    <a:p>
                      <a:pPr algn="l"/>
                      <a:r>
                        <a:rPr lang="en-US" sz="900" b="1">
                          <a:solidFill>
                            <a:srgbClr val="FFFFFF"/>
                          </a:solidFill>
                          <a:effectLst/>
                        </a:rPr>
                        <a:t>Sr No</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b="1">
                          <a:solidFill>
                            <a:srgbClr val="FFFFFF"/>
                          </a:solidFill>
                          <a:effectLst/>
                        </a:rPr>
                        <a:t>Projects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b="1">
                          <a:solidFill>
                            <a:srgbClr val="FFFFFF"/>
                          </a:solidFill>
                          <a:effectLst/>
                        </a:rPr>
                        <a:t>Status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b="1">
                          <a:solidFill>
                            <a:srgbClr val="FFFFFF"/>
                          </a:solidFill>
                          <a:effectLst/>
                        </a:rPr>
                        <a:t>Project Scope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b="1">
                          <a:solidFill>
                            <a:srgbClr val="FFFFFF"/>
                          </a:solidFill>
                          <a:effectLst/>
                        </a:rPr>
                        <a:t>Owner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r>
                        <a:rPr lang="en-US" sz="900" b="0">
                          <a:solidFill>
                            <a:srgbClr val="FFFFFF"/>
                          </a:solidFill>
                          <a:effectLst/>
                        </a:rPr>
                        <a:t>Q1</a:t>
                      </a: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b="0">
                          <a:solidFill>
                            <a:srgbClr val="FFFFFF"/>
                          </a:solidFill>
                          <a:effectLst/>
                        </a:rPr>
                        <a:t>Q2</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b="0">
                          <a:solidFill>
                            <a:srgbClr val="FFFFFF"/>
                          </a:solidFill>
                          <a:effectLst/>
                        </a:rPr>
                        <a:t>Q3</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b="0">
                          <a:solidFill>
                            <a:srgbClr val="FFFFFF"/>
                          </a:solidFill>
                          <a:effectLst/>
                        </a:rPr>
                        <a:t>Q4</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b="0">
                          <a:solidFill>
                            <a:srgbClr val="FFFFFF"/>
                          </a:solidFill>
                          <a:effectLst/>
                        </a:rPr>
                        <a:t>Notes</a:t>
                      </a: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2180356219"/>
                  </a:ext>
                </a:extLst>
              </a:tr>
              <a:tr h="424249">
                <a:tc>
                  <a:txBody>
                    <a:bodyPr/>
                    <a:lstStyle/>
                    <a:p>
                      <a:pPr algn="l"/>
                      <a:r>
                        <a:rPr lang="en-US" sz="900">
                          <a:solidFill>
                            <a:srgbClr val="FFFFFF"/>
                          </a:solidFill>
                          <a:effectLst/>
                        </a:rPr>
                        <a:t>1</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JIOBP AFS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rtl="0">
                        <a:buNone/>
                      </a:pPr>
                      <a:r>
                        <a:rPr lang="en-US" sz="900">
                          <a:solidFill>
                            <a:srgbClr val="FFFFFF"/>
                          </a:solidFill>
                          <a:effectLst/>
                        </a:rPr>
                        <a:t>Nayanika / Ananthan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2957357808"/>
                  </a:ext>
                </a:extLst>
              </a:tr>
              <a:tr h="404516">
                <a:tc>
                  <a:txBody>
                    <a:bodyPr/>
                    <a:lstStyle/>
                    <a:p>
                      <a:pPr algn="l"/>
                      <a:r>
                        <a:rPr lang="en-US" sz="900">
                          <a:solidFill>
                            <a:srgbClr val="FFFFFF"/>
                          </a:solidFill>
                          <a:effectLst/>
                        </a:rPr>
                        <a:t>2</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CHT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Nayanika</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1651161307"/>
                  </a:ext>
                </a:extLst>
              </a:tr>
              <a:tr h="503179">
                <a:tc>
                  <a:txBody>
                    <a:bodyPr/>
                    <a:lstStyle/>
                    <a:p>
                      <a:pPr algn="l"/>
                      <a:r>
                        <a:rPr lang="en-US" sz="900">
                          <a:solidFill>
                            <a:srgbClr val="FFFFFF"/>
                          </a:solidFill>
                          <a:effectLst/>
                        </a:rPr>
                        <a:t>3</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Nestle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250 cameras additional to 4 Sites existing</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Nayanika</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409226415"/>
                  </a:ext>
                </a:extLst>
              </a:tr>
              <a:tr h="917562">
                <a:tc>
                  <a:txBody>
                    <a:bodyPr/>
                    <a:lstStyle/>
                    <a:p>
                      <a:pPr algn="l"/>
                      <a:r>
                        <a:rPr lang="en-US" sz="900">
                          <a:solidFill>
                            <a:srgbClr val="FFFFFF"/>
                          </a:solidFill>
                          <a:effectLst/>
                        </a:rPr>
                        <a:t>4</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TRL</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rtl="0">
                        <a:buNone/>
                      </a:pPr>
                      <a:r>
                        <a:rPr lang="en-US" sz="900">
                          <a:solidFill>
                            <a:srgbClr val="FFFFFF"/>
                          </a:solidFill>
                          <a:effectLst/>
                        </a:rPr>
                        <a:t>Adding 150 additional cameras - currently 25 cameras supported</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Nayanika</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623557033"/>
                  </a:ext>
                </a:extLst>
              </a:tr>
              <a:tr h="424249">
                <a:tc>
                  <a:txBody>
                    <a:bodyPr/>
                    <a:lstStyle/>
                    <a:p>
                      <a:pPr algn="l"/>
                      <a:r>
                        <a:rPr lang="en-US" sz="900">
                          <a:solidFill>
                            <a:srgbClr val="FFFFFF"/>
                          </a:solidFill>
                          <a:effectLst/>
                        </a:rPr>
                        <a:t>5</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JIOBP NRO</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40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rtl="0">
                        <a:buNone/>
                      </a:pPr>
                      <a:r>
                        <a:rPr lang="en-US" sz="900">
                          <a:solidFill>
                            <a:srgbClr val="FFFFFF"/>
                          </a:solidFill>
                          <a:effectLst/>
                        </a:rPr>
                        <a:t>Nayanika / Ananthan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a:solidFill>
                            <a:srgbClr val="FFFFFF"/>
                          </a:solidFill>
                          <a:effectLst/>
                        </a:rPr>
                        <a:t>Moved to support in Q1</a:t>
                      </a: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761205094"/>
                  </a:ext>
                </a:extLst>
              </a:tr>
              <a:tr h="434115">
                <a:tc>
                  <a:txBody>
                    <a:bodyPr/>
                    <a:lstStyle/>
                    <a:p>
                      <a:pPr algn="l"/>
                      <a:r>
                        <a:rPr lang="en-US" sz="900">
                          <a:solidFill>
                            <a:srgbClr val="FFFFFF"/>
                          </a:solidFill>
                          <a:effectLst/>
                        </a:rPr>
                        <a:t>6</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JIOBP Solar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15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rtl="0">
                        <a:buNone/>
                      </a:pPr>
                      <a:r>
                        <a:rPr lang="en-US" sz="900">
                          <a:solidFill>
                            <a:srgbClr val="FFFFFF"/>
                          </a:solidFill>
                          <a:effectLst/>
                        </a:rPr>
                        <a:t>Nayanika / Ananthan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a:solidFill>
                            <a:srgbClr val="FFFFFF"/>
                          </a:solidFill>
                          <a:effectLst/>
                        </a:rPr>
                        <a:t>Currently in support , there will be phase 2 deployment coming in Q2</a:t>
                      </a: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1992771857"/>
                  </a:ext>
                </a:extLst>
              </a:tr>
              <a:tr h="661039">
                <a:tc>
                  <a:txBody>
                    <a:bodyPr/>
                    <a:lstStyle/>
                    <a:p>
                      <a:pPr algn="l"/>
                      <a:r>
                        <a:rPr lang="en-US" sz="900">
                          <a:solidFill>
                            <a:srgbClr val="FFFFFF"/>
                          </a:solidFill>
                          <a:effectLst/>
                        </a:rPr>
                        <a:t>7</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Britannia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20 Cameras (1 site) in support/ Additional 49 sites are in TBD</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Pavan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690044402"/>
                  </a:ext>
                </a:extLst>
              </a:tr>
              <a:tr h="404516">
                <a:tc>
                  <a:txBody>
                    <a:bodyPr/>
                    <a:lstStyle/>
                    <a:p>
                      <a:pPr algn="l"/>
                      <a:r>
                        <a:rPr lang="en-US" sz="900">
                          <a:solidFill>
                            <a:srgbClr val="FFFFFF"/>
                          </a:solidFill>
                          <a:effectLst/>
                        </a:rPr>
                        <a:t>8</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L&amp;T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1000 Cameras -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Geetha / Nithin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27501318"/>
                  </a:ext>
                </a:extLst>
              </a:tr>
              <a:tr h="631440">
                <a:tc>
                  <a:txBody>
                    <a:bodyPr/>
                    <a:lstStyle/>
                    <a:p>
                      <a:pPr algn="l"/>
                      <a:r>
                        <a:rPr lang="en-US" sz="900">
                          <a:solidFill>
                            <a:srgbClr val="FFFFFF"/>
                          </a:solidFill>
                          <a:effectLst/>
                        </a:rPr>
                        <a:t>9</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HPCL</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rtl="0">
                        <a:buNone/>
                      </a:pPr>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Retail – 6246 / 3800 Sites . Locations – 3400 / 82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Nithin/ Geetha/ Pavan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a:solidFill>
                            <a:srgbClr val="FFFFFF"/>
                          </a:solidFill>
                          <a:effectLst/>
                        </a:rPr>
                        <a:t>Retail Phase  1- 200 sites  moved to support</a:t>
                      </a:r>
                    </a:p>
                    <a:p>
                      <a:pPr lvl="0" algn="l">
                        <a:buNone/>
                      </a:pPr>
                      <a:r>
                        <a:rPr lang="en-US" sz="900" b="0" i="0" u="none" strike="noStrike" noProof="0">
                          <a:solidFill>
                            <a:srgbClr val="FFFFFF"/>
                          </a:solidFill>
                          <a:effectLst/>
                          <a:latin typeface="Arial"/>
                        </a:rPr>
                        <a:t>Retail Phase 2 -467/600  sites moved to support.</a:t>
                      </a:r>
                      <a:endParaRPr lang="en-US"/>
                    </a:p>
                    <a:p>
                      <a:pPr lvl="0" algn="l">
                        <a:buNone/>
                      </a:pPr>
                      <a:r>
                        <a:rPr lang="en-US" sz="900">
                          <a:solidFill>
                            <a:srgbClr val="FFFFFF"/>
                          </a:solidFill>
                          <a:effectLst/>
                        </a:rPr>
                        <a:t>Locations-82 sites moved to support</a:t>
                      </a: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87788027"/>
                  </a:ext>
                </a:extLst>
              </a:tr>
              <a:tr h="404516">
                <a:tc>
                  <a:txBody>
                    <a:bodyPr/>
                    <a:lstStyle/>
                    <a:p>
                      <a:pPr algn="l"/>
                      <a:r>
                        <a:rPr lang="en-US" sz="900">
                          <a:solidFill>
                            <a:srgbClr val="FFFFFF"/>
                          </a:solidFill>
                          <a:effectLst/>
                        </a:rPr>
                        <a:t>10</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JIOBP CNG</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30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algn="l"/>
                      <a:r>
                        <a:rPr lang="en-US" sz="900">
                          <a:solidFill>
                            <a:srgbClr val="FFFFFF"/>
                          </a:solidFill>
                          <a:effectLst/>
                        </a:rPr>
                        <a:t>Nayanika / Ananthan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lgn="l">
                        <a:buNone/>
                      </a:pPr>
                      <a:endParaRPr lang="en-US" sz="900">
                        <a:solidFill>
                          <a:srgbClr val="FFFFFF"/>
                        </a:solidFill>
                        <a:effectLst/>
                      </a:endParaRPr>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endParaRPr lang="en-US" sz="90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lgn="l">
                        <a:buNone/>
                      </a:pPr>
                      <a:r>
                        <a:rPr lang="en-US" sz="900">
                          <a:solidFill>
                            <a:srgbClr val="FFFFFF"/>
                          </a:solidFill>
                          <a:effectLst/>
                        </a:rPr>
                        <a:t>Moved to support , </a:t>
                      </a:r>
                      <a:r>
                        <a:rPr lang="en-US" sz="900" err="1">
                          <a:solidFill>
                            <a:srgbClr val="FFFFFF"/>
                          </a:solidFill>
                          <a:effectLst/>
                        </a:rPr>
                        <a:t>Levnovo</a:t>
                      </a:r>
                      <a:r>
                        <a:rPr lang="en-US" sz="900">
                          <a:solidFill>
                            <a:srgbClr val="FFFFFF"/>
                          </a:solidFill>
                          <a:effectLst/>
                        </a:rPr>
                        <a:t> – Issues in process </a:t>
                      </a: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131022345"/>
                  </a:ext>
                </a:extLst>
              </a:tr>
            </a:tbl>
          </a:graphicData>
        </a:graphic>
      </p:graphicFrame>
      <p:pic>
        <p:nvPicPr>
          <p:cNvPr id="2" name="Picture 1">
            <a:extLst>
              <a:ext uri="{FF2B5EF4-FFF2-40B4-BE49-F238E27FC236}">
                <a16:creationId xmlns:a16="http://schemas.microsoft.com/office/drawing/2014/main" id="{D836BCDF-C0E0-9BA5-FB69-942FE55C08A9}"/>
              </a:ext>
            </a:extLst>
          </p:cNvPr>
          <p:cNvPicPr>
            <a:picLocks noChangeAspect="1"/>
          </p:cNvPicPr>
          <p:nvPr/>
        </p:nvPicPr>
        <p:blipFill>
          <a:blip r:embed="rId3"/>
          <a:stretch>
            <a:fillRect/>
          </a:stretch>
        </p:blipFill>
        <p:spPr>
          <a:xfrm>
            <a:off x="4473458" y="1691688"/>
            <a:ext cx="3423826" cy="134996"/>
          </a:xfrm>
          <a:prstGeom prst="rect">
            <a:avLst/>
          </a:prstGeom>
        </p:spPr>
      </p:pic>
      <p:pic>
        <p:nvPicPr>
          <p:cNvPr id="3" name="Picture 2">
            <a:extLst>
              <a:ext uri="{FF2B5EF4-FFF2-40B4-BE49-F238E27FC236}">
                <a16:creationId xmlns:a16="http://schemas.microsoft.com/office/drawing/2014/main" id="{D6356301-6B8C-AFF8-59AA-CC014B6ACB65}"/>
              </a:ext>
            </a:extLst>
          </p:cNvPr>
          <p:cNvPicPr>
            <a:picLocks noChangeAspect="1"/>
          </p:cNvPicPr>
          <p:nvPr/>
        </p:nvPicPr>
        <p:blipFill>
          <a:blip r:embed="rId3"/>
          <a:stretch>
            <a:fillRect/>
          </a:stretch>
        </p:blipFill>
        <p:spPr>
          <a:xfrm>
            <a:off x="4473458" y="1258946"/>
            <a:ext cx="3009900" cy="149108"/>
          </a:xfrm>
          <a:prstGeom prst="rect">
            <a:avLst/>
          </a:prstGeom>
        </p:spPr>
      </p:pic>
      <p:pic>
        <p:nvPicPr>
          <p:cNvPr id="5" name="Picture 4">
            <a:extLst>
              <a:ext uri="{FF2B5EF4-FFF2-40B4-BE49-F238E27FC236}">
                <a16:creationId xmlns:a16="http://schemas.microsoft.com/office/drawing/2014/main" id="{3B7B820B-350B-1C44-E387-D7C65C16BEED}"/>
              </a:ext>
            </a:extLst>
          </p:cNvPr>
          <p:cNvPicPr>
            <a:picLocks noChangeAspect="1"/>
          </p:cNvPicPr>
          <p:nvPr/>
        </p:nvPicPr>
        <p:blipFill>
          <a:blip r:embed="rId3"/>
          <a:stretch>
            <a:fillRect/>
          </a:stretch>
        </p:blipFill>
        <p:spPr>
          <a:xfrm>
            <a:off x="4469002" y="3494940"/>
            <a:ext cx="543428" cy="139699"/>
          </a:xfrm>
          <a:prstGeom prst="rect">
            <a:avLst/>
          </a:prstGeom>
        </p:spPr>
      </p:pic>
      <p:pic>
        <p:nvPicPr>
          <p:cNvPr id="6" name="Picture 5">
            <a:extLst>
              <a:ext uri="{FF2B5EF4-FFF2-40B4-BE49-F238E27FC236}">
                <a16:creationId xmlns:a16="http://schemas.microsoft.com/office/drawing/2014/main" id="{503221B9-C046-F0B5-D5FB-6CBC809F8F55}"/>
              </a:ext>
            </a:extLst>
          </p:cNvPr>
          <p:cNvPicPr>
            <a:picLocks noChangeAspect="1"/>
          </p:cNvPicPr>
          <p:nvPr/>
        </p:nvPicPr>
        <p:blipFill>
          <a:blip r:embed="rId4"/>
          <a:stretch>
            <a:fillRect/>
          </a:stretch>
        </p:blipFill>
        <p:spPr>
          <a:xfrm>
            <a:off x="7566613" y="1207323"/>
            <a:ext cx="266700" cy="247650"/>
          </a:xfrm>
          <a:prstGeom prst="rect">
            <a:avLst/>
          </a:prstGeom>
        </p:spPr>
      </p:pic>
      <p:pic>
        <p:nvPicPr>
          <p:cNvPr id="8" name="Picture 7">
            <a:extLst>
              <a:ext uri="{FF2B5EF4-FFF2-40B4-BE49-F238E27FC236}">
                <a16:creationId xmlns:a16="http://schemas.microsoft.com/office/drawing/2014/main" id="{45465E62-6670-D6DB-B956-2827E673BBA7}"/>
              </a:ext>
            </a:extLst>
          </p:cNvPr>
          <p:cNvPicPr>
            <a:picLocks noChangeAspect="1"/>
          </p:cNvPicPr>
          <p:nvPr/>
        </p:nvPicPr>
        <p:blipFill>
          <a:blip r:embed="rId4"/>
          <a:stretch>
            <a:fillRect/>
          </a:stretch>
        </p:blipFill>
        <p:spPr>
          <a:xfrm>
            <a:off x="7895872" y="1635360"/>
            <a:ext cx="266700" cy="247650"/>
          </a:xfrm>
          <a:prstGeom prst="rect">
            <a:avLst/>
          </a:prstGeom>
        </p:spPr>
      </p:pic>
      <p:pic>
        <p:nvPicPr>
          <p:cNvPr id="9" name="Picture 8">
            <a:extLst>
              <a:ext uri="{FF2B5EF4-FFF2-40B4-BE49-F238E27FC236}">
                <a16:creationId xmlns:a16="http://schemas.microsoft.com/office/drawing/2014/main" id="{C2A0A6D2-7E1C-E2FD-CB90-5590EFFC881C}"/>
              </a:ext>
            </a:extLst>
          </p:cNvPr>
          <p:cNvPicPr>
            <a:picLocks noChangeAspect="1"/>
          </p:cNvPicPr>
          <p:nvPr/>
        </p:nvPicPr>
        <p:blipFill>
          <a:blip r:embed="rId4"/>
          <a:stretch>
            <a:fillRect/>
          </a:stretch>
        </p:blipFill>
        <p:spPr>
          <a:xfrm>
            <a:off x="5011265" y="3440839"/>
            <a:ext cx="266700" cy="247650"/>
          </a:xfrm>
          <a:prstGeom prst="rect">
            <a:avLst/>
          </a:prstGeom>
        </p:spPr>
      </p:pic>
      <p:pic>
        <p:nvPicPr>
          <p:cNvPr id="10" name="Picture 9">
            <a:extLst>
              <a:ext uri="{FF2B5EF4-FFF2-40B4-BE49-F238E27FC236}">
                <a16:creationId xmlns:a16="http://schemas.microsoft.com/office/drawing/2014/main" id="{1E42E41C-6FDD-69C8-375D-1FD3FC48ABF1}"/>
              </a:ext>
            </a:extLst>
          </p:cNvPr>
          <p:cNvPicPr>
            <a:picLocks noChangeAspect="1"/>
          </p:cNvPicPr>
          <p:nvPr/>
        </p:nvPicPr>
        <p:blipFill>
          <a:blip r:embed="rId3"/>
          <a:stretch>
            <a:fillRect/>
          </a:stretch>
        </p:blipFill>
        <p:spPr>
          <a:xfrm>
            <a:off x="4468949" y="4481012"/>
            <a:ext cx="3560234" cy="139700"/>
          </a:xfrm>
          <a:prstGeom prst="rect">
            <a:avLst/>
          </a:prstGeom>
        </p:spPr>
      </p:pic>
      <p:pic>
        <p:nvPicPr>
          <p:cNvPr id="11" name="Picture 10">
            <a:extLst>
              <a:ext uri="{FF2B5EF4-FFF2-40B4-BE49-F238E27FC236}">
                <a16:creationId xmlns:a16="http://schemas.microsoft.com/office/drawing/2014/main" id="{745DF110-F818-62B4-1420-AA052A55D8D1}"/>
              </a:ext>
            </a:extLst>
          </p:cNvPr>
          <p:cNvPicPr>
            <a:picLocks noChangeAspect="1"/>
          </p:cNvPicPr>
          <p:nvPr/>
        </p:nvPicPr>
        <p:blipFill>
          <a:blip r:embed="rId4"/>
          <a:stretch>
            <a:fillRect/>
          </a:stretch>
        </p:blipFill>
        <p:spPr>
          <a:xfrm>
            <a:off x="8036984" y="4426437"/>
            <a:ext cx="266700" cy="247650"/>
          </a:xfrm>
          <a:prstGeom prst="rect">
            <a:avLst/>
          </a:prstGeom>
        </p:spPr>
      </p:pic>
      <p:pic>
        <p:nvPicPr>
          <p:cNvPr id="7" name="Picture 6">
            <a:extLst>
              <a:ext uri="{FF2B5EF4-FFF2-40B4-BE49-F238E27FC236}">
                <a16:creationId xmlns:a16="http://schemas.microsoft.com/office/drawing/2014/main" id="{BC4D56D4-796D-3D8F-BDB4-B42821DF7DD5}"/>
              </a:ext>
            </a:extLst>
          </p:cNvPr>
          <p:cNvPicPr>
            <a:picLocks noChangeAspect="1"/>
          </p:cNvPicPr>
          <p:nvPr/>
        </p:nvPicPr>
        <p:blipFill>
          <a:blip r:embed="rId3"/>
          <a:stretch>
            <a:fillRect/>
          </a:stretch>
        </p:blipFill>
        <p:spPr>
          <a:xfrm>
            <a:off x="4473897" y="5054986"/>
            <a:ext cx="2501351" cy="189179"/>
          </a:xfrm>
          <a:prstGeom prst="rect">
            <a:avLst/>
          </a:prstGeom>
        </p:spPr>
      </p:pic>
      <p:pic>
        <p:nvPicPr>
          <p:cNvPr id="12" name="Picture 11">
            <a:extLst>
              <a:ext uri="{FF2B5EF4-FFF2-40B4-BE49-F238E27FC236}">
                <a16:creationId xmlns:a16="http://schemas.microsoft.com/office/drawing/2014/main" id="{1B6B4D1F-1902-983C-FBC5-E7B5003F2C93}"/>
              </a:ext>
            </a:extLst>
          </p:cNvPr>
          <p:cNvPicPr>
            <a:picLocks noChangeAspect="1"/>
          </p:cNvPicPr>
          <p:nvPr/>
        </p:nvPicPr>
        <p:blipFill>
          <a:blip r:embed="rId4"/>
          <a:stretch>
            <a:fillRect/>
          </a:stretch>
        </p:blipFill>
        <p:spPr>
          <a:xfrm>
            <a:off x="7077061" y="5054839"/>
            <a:ext cx="266700" cy="247650"/>
          </a:xfrm>
          <a:prstGeom prst="rect">
            <a:avLst/>
          </a:prstGeom>
        </p:spPr>
      </p:pic>
      <p:pic>
        <p:nvPicPr>
          <p:cNvPr id="13" name="Picture 12">
            <a:extLst>
              <a:ext uri="{FF2B5EF4-FFF2-40B4-BE49-F238E27FC236}">
                <a16:creationId xmlns:a16="http://schemas.microsoft.com/office/drawing/2014/main" id="{24AA1A49-14AF-6F04-5D17-B06D3037E3CC}"/>
              </a:ext>
            </a:extLst>
          </p:cNvPr>
          <p:cNvPicPr>
            <a:picLocks noChangeAspect="1"/>
          </p:cNvPicPr>
          <p:nvPr/>
        </p:nvPicPr>
        <p:blipFill>
          <a:blip r:embed="rId3"/>
          <a:stretch>
            <a:fillRect/>
          </a:stretch>
        </p:blipFill>
        <p:spPr>
          <a:xfrm>
            <a:off x="4469002" y="3976203"/>
            <a:ext cx="1510410" cy="179804"/>
          </a:xfrm>
          <a:prstGeom prst="rect">
            <a:avLst/>
          </a:prstGeom>
        </p:spPr>
      </p:pic>
      <p:pic>
        <p:nvPicPr>
          <p:cNvPr id="14" name="Picture 13">
            <a:extLst>
              <a:ext uri="{FF2B5EF4-FFF2-40B4-BE49-F238E27FC236}">
                <a16:creationId xmlns:a16="http://schemas.microsoft.com/office/drawing/2014/main" id="{C0288676-2D1B-AECC-78AA-1A52ADBB9AC6}"/>
              </a:ext>
            </a:extLst>
          </p:cNvPr>
          <p:cNvPicPr>
            <a:picLocks noChangeAspect="1"/>
          </p:cNvPicPr>
          <p:nvPr/>
        </p:nvPicPr>
        <p:blipFill>
          <a:blip r:embed="rId4"/>
          <a:stretch>
            <a:fillRect/>
          </a:stretch>
        </p:blipFill>
        <p:spPr>
          <a:xfrm>
            <a:off x="5987159" y="3940717"/>
            <a:ext cx="266700" cy="247650"/>
          </a:xfrm>
          <a:prstGeom prst="rect">
            <a:avLst/>
          </a:prstGeom>
        </p:spPr>
      </p:pic>
      <p:pic>
        <p:nvPicPr>
          <p:cNvPr id="15" name="Picture 14">
            <a:extLst>
              <a:ext uri="{FF2B5EF4-FFF2-40B4-BE49-F238E27FC236}">
                <a16:creationId xmlns:a16="http://schemas.microsoft.com/office/drawing/2014/main" id="{96FEE4BE-6AC4-35E1-30C4-1FCFAB2C4836}"/>
              </a:ext>
            </a:extLst>
          </p:cNvPr>
          <p:cNvPicPr>
            <a:picLocks noChangeAspect="1"/>
          </p:cNvPicPr>
          <p:nvPr/>
        </p:nvPicPr>
        <p:blipFill>
          <a:blip r:embed="rId3"/>
          <a:stretch>
            <a:fillRect/>
          </a:stretch>
        </p:blipFill>
        <p:spPr>
          <a:xfrm>
            <a:off x="4518019" y="6057220"/>
            <a:ext cx="1510410" cy="179804"/>
          </a:xfrm>
          <a:prstGeom prst="rect">
            <a:avLst/>
          </a:prstGeom>
        </p:spPr>
      </p:pic>
      <p:pic>
        <p:nvPicPr>
          <p:cNvPr id="16" name="Picture 15">
            <a:extLst>
              <a:ext uri="{FF2B5EF4-FFF2-40B4-BE49-F238E27FC236}">
                <a16:creationId xmlns:a16="http://schemas.microsoft.com/office/drawing/2014/main" id="{06497F76-9BAD-D5A2-AB17-DC8F31ED699B}"/>
              </a:ext>
            </a:extLst>
          </p:cNvPr>
          <p:cNvPicPr>
            <a:picLocks noChangeAspect="1"/>
          </p:cNvPicPr>
          <p:nvPr/>
        </p:nvPicPr>
        <p:blipFill>
          <a:blip r:embed="rId4"/>
          <a:stretch>
            <a:fillRect/>
          </a:stretch>
        </p:blipFill>
        <p:spPr>
          <a:xfrm>
            <a:off x="6027264" y="6057383"/>
            <a:ext cx="266700" cy="247650"/>
          </a:xfrm>
          <a:prstGeom prst="rect">
            <a:avLst/>
          </a:prstGeom>
        </p:spPr>
      </p:pic>
    </p:spTree>
    <p:extLst>
      <p:ext uri="{BB962C8B-B14F-4D97-AF65-F5344CB8AC3E}">
        <p14:creationId xmlns:p14="http://schemas.microsoft.com/office/powerpoint/2010/main" val="207779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a:extLst>
            <a:ext uri="{FF2B5EF4-FFF2-40B4-BE49-F238E27FC236}">
              <a16:creationId xmlns:a16="http://schemas.microsoft.com/office/drawing/2014/main" id="{0AFC5589-D045-39A9-CF47-0A1B764DE92B}"/>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745ED780-A802-8AB8-47CF-66F2DA8DC4F0}"/>
              </a:ext>
            </a:extLst>
          </p:cNvPr>
          <p:cNvSpPr txBox="1">
            <a:spLocks noGrp="1"/>
          </p:cNvSpPr>
          <p:nvPr>
            <p:ph type="title"/>
          </p:nvPr>
        </p:nvSpPr>
        <p:spPr>
          <a:xfrm>
            <a:off x="356682" y="97804"/>
            <a:ext cx="10515600" cy="530421"/>
          </a:xfrm>
          <a:prstGeom prst="rect">
            <a:avLst/>
          </a:prstGeom>
          <a:noFill/>
          <a:ln>
            <a:noFill/>
          </a:ln>
        </p:spPr>
        <p:txBody>
          <a:bodyPr spcFirstLastPara="1" wrap="square" lIns="91425" tIns="45700" rIns="91425" bIns="45700" anchor="ctr" anchorCtr="0">
            <a:noAutofit/>
          </a:bodyPr>
          <a:lstStyle/>
          <a:p>
            <a:r>
              <a:rPr lang="en-US" sz="4000"/>
              <a:t>Deployment Plan</a:t>
            </a:r>
            <a:endParaRPr lang="en-US"/>
          </a:p>
        </p:txBody>
      </p:sp>
      <p:graphicFrame>
        <p:nvGraphicFramePr>
          <p:cNvPr id="4" name="Table 3">
            <a:extLst>
              <a:ext uri="{FF2B5EF4-FFF2-40B4-BE49-F238E27FC236}">
                <a16:creationId xmlns:a16="http://schemas.microsoft.com/office/drawing/2014/main" id="{FA985162-ABA2-F0C1-67A7-8833FEC09C5C}"/>
              </a:ext>
            </a:extLst>
          </p:cNvPr>
          <p:cNvGraphicFramePr>
            <a:graphicFrameLocks noGrp="1"/>
          </p:cNvGraphicFramePr>
          <p:nvPr>
            <p:extLst>
              <p:ext uri="{D42A27DB-BD31-4B8C-83A1-F6EECF244321}">
                <p14:modId xmlns:p14="http://schemas.microsoft.com/office/powerpoint/2010/main" val="3102558539"/>
              </p:ext>
            </p:extLst>
          </p:nvPr>
        </p:nvGraphicFramePr>
        <p:xfrm>
          <a:off x="355514" y="629264"/>
          <a:ext cx="10939000" cy="5923427"/>
        </p:xfrm>
        <a:graphic>
          <a:graphicData uri="http://schemas.openxmlformats.org/drawingml/2006/table">
            <a:tbl>
              <a:tblPr bandRow="1">
                <a:tableStyleId>{5C22544A-7EE6-4342-B048-85BDC9FD1C3A}</a:tableStyleId>
              </a:tblPr>
              <a:tblGrid>
                <a:gridCol w="563983">
                  <a:extLst>
                    <a:ext uri="{9D8B030D-6E8A-4147-A177-3AD203B41FA5}">
                      <a16:colId xmlns:a16="http://schemas.microsoft.com/office/drawing/2014/main" val="1146616242"/>
                    </a:ext>
                  </a:extLst>
                </a:gridCol>
                <a:gridCol w="1343174">
                  <a:extLst>
                    <a:ext uri="{9D8B030D-6E8A-4147-A177-3AD203B41FA5}">
                      <a16:colId xmlns:a16="http://schemas.microsoft.com/office/drawing/2014/main" val="4107357435"/>
                    </a:ext>
                  </a:extLst>
                </a:gridCol>
                <a:gridCol w="749505">
                  <a:extLst>
                    <a:ext uri="{9D8B030D-6E8A-4147-A177-3AD203B41FA5}">
                      <a16:colId xmlns:a16="http://schemas.microsoft.com/office/drawing/2014/main" val="1833680776"/>
                    </a:ext>
                  </a:extLst>
                </a:gridCol>
                <a:gridCol w="1491593">
                  <a:extLst>
                    <a:ext uri="{9D8B030D-6E8A-4147-A177-3AD203B41FA5}">
                      <a16:colId xmlns:a16="http://schemas.microsoft.com/office/drawing/2014/main" val="464641878"/>
                    </a:ext>
                  </a:extLst>
                </a:gridCol>
                <a:gridCol w="1543543">
                  <a:extLst>
                    <a:ext uri="{9D8B030D-6E8A-4147-A177-3AD203B41FA5}">
                      <a16:colId xmlns:a16="http://schemas.microsoft.com/office/drawing/2014/main" val="3438984301"/>
                    </a:ext>
                  </a:extLst>
                </a:gridCol>
                <a:gridCol w="999929">
                  <a:extLst>
                    <a:ext uri="{9D8B030D-6E8A-4147-A177-3AD203B41FA5}">
                      <a16:colId xmlns:a16="http://schemas.microsoft.com/office/drawing/2014/main" val="696921032"/>
                    </a:ext>
                  </a:extLst>
                </a:gridCol>
                <a:gridCol w="999929">
                  <a:extLst>
                    <a:ext uri="{9D8B030D-6E8A-4147-A177-3AD203B41FA5}">
                      <a16:colId xmlns:a16="http://schemas.microsoft.com/office/drawing/2014/main" val="159443534"/>
                    </a:ext>
                  </a:extLst>
                </a:gridCol>
                <a:gridCol w="999929">
                  <a:extLst>
                    <a:ext uri="{9D8B030D-6E8A-4147-A177-3AD203B41FA5}">
                      <a16:colId xmlns:a16="http://schemas.microsoft.com/office/drawing/2014/main" val="605463662"/>
                    </a:ext>
                  </a:extLst>
                </a:gridCol>
                <a:gridCol w="810226">
                  <a:extLst>
                    <a:ext uri="{9D8B030D-6E8A-4147-A177-3AD203B41FA5}">
                      <a16:colId xmlns:a16="http://schemas.microsoft.com/office/drawing/2014/main" val="414948504"/>
                    </a:ext>
                  </a:extLst>
                </a:gridCol>
                <a:gridCol w="1437189">
                  <a:extLst>
                    <a:ext uri="{9D8B030D-6E8A-4147-A177-3AD203B41FA5}">
                      <a16:colId xmlns:a16="http://schemas.microsoft.com/office/drawing/2014/main" val="711053943"/>
                    </a:ext>
                  </a:extLst>
                </a:gridCol>
              </a:tblGrid>
              <a:tr h="481176">
                <a:tc>
                  <a:txBody>
                    <a:bodyPr/>
                    <a:lstStyle/>
                    <a:p>
                      <a:r>
                        <a:rPr lang="en-US" sz="1050" b="1">
                          <a:solidFill>
                            <a:srgbClr val="FFFFFF"/>
                          </a:solidFill>
                          <a:effectLst/>
                        </a:rPr>
                        <a:t>Sr No</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b="1">
                          <a:solidFill>
                            <a:srgbClr val="FFFFFF"/>
                          </a:solidFill>
                          <a:effectLst/>
                        </a:rPr>
                        <a:t>Projects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b="1">
                          <a:solidFill>
                            <a:srgbClr val="FFFFFF"/>
                          </a:solidFill>
                          <a:effectLst/>
                        </a:rPr>
                        <a:t>Status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b="1">
                          <a:solidFill>
                            <a:srgbClr val="FFFFFF"/>
                          </a:solidFill>
                          <a:effectLst/>
                        </a:rPr>
                        <a:t>Project Scope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b="1">
                          <a:solidFill>
                            <a:srgbClr val="FFFFFF"/>
                          </a:solidFill>
                          <a:effectLst/>
                        </a:rPr>
                        <a:t>Owner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r>
                        <a:rPr lang="en-US" sz="1050" b="1">
                          <a:solidFill>
                            <a:srgbClr val="FFFFFF"/>
                          </a:solidFill>
                          <a:effectLst/>
                        </a:rPr>
                        <a:t>Q1</a:t>
                      </a:r>
                      <a:endParaRPr lang="en-US"/>
                    </a:p>
                  </a:txBody>
                  <a:tcPr anchor="ctr">
                    <a:lnL w="9525" cap="flat" cmpd="sng" algn="ctr">
                      <a:solidFill>
                        <a:srgbClr val="283741"/>
                      </a:solidFill>
                      <a:prstDash val="solid"/>
                      <a:round/>
                      <a:headEnd type="none" w="med" len="med"/>
                      <a:tailEnd type="none" w="med" len="med"/>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b="1">
                          <a:solidFill>
                            <a:srgbClr val="FFFFFF"/>
                          </a:solidFill>
                          <a:effectLst/>
                        </a:rPr>
                        <a:t>Q2</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b="1">
                          <a:solidFill>
                            <a:srgbClr val="FFFFFF"/>
                          </a:solidFill>
                          <a:effectLst/>
                        </a:rPr>
                        <a:t>Q3</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b="1">
                          <a:solidFill>
                            <a:srgbClr val="FFFFFF"/>
                          </a:solidFill>
                          <a:effectLst/>
                        </a:rPr>
                        <a:t>Q4</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b="1">
                          <a:solidFill>
                            <a:srgbClr val="FFFFFF"/>
                          </a:solidFill>
                          <a:effectLst/>
                        </a:rPr>
                        <a:t>Notes </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745842572"/>
                  </a:ext>
                </a:extLst>
              </a:tr>
              <a:tr h="500423">
                <a:tc>
                  <a:txBody>
                    <a:bodyPr/>
                    <a:lstStyle/>
                    <a:p>
                      <a:r>
                        <a:rPr lang="en-US" sz="1050">
                          <a:solidFill>
                            <a:srgbClr val="FFFFFF"/>
                          </a:solidFill>
                          <a:effectLst/>
                        </a:rPr>
                        <a:t>11</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JIOBP EV</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28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Nayanika / Ananthan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a:solidFill>
                            <a:srgbClr val="FFFFFF"/>
                          </a:solidFill>
                          <a:effectLst/>
                        </a:rPr>
                        <a:t>Dependent on client</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035664306"/>
                  </a:ext>
                </a:extLst>
              </a:tr>
              <a:tr h="481176">
                <a:tc>
                  <a:txBody>
                    <a:bodyPr/>
                    <a:lstStyle/>
                    <a:p>
                      <a:r>
                        <a:rPr lang="en-US" sz="1050">
                          <a:solidFill>
                            <a:srgbClr val="FFFFFF"/>
                          </a:solidFill>
                          <a:effectLst/>
                        </a:rPr>
                        <a:t>12</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JIOBP Warehouse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Nayanika / Ananthan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r>
                        <a:rPr lang="en-US" sz="1050">
                          <a:solidFill>
                            <a:srgbClr val="FFFFFF"/>
                          </a:solidFill>
                          <a:effectLst/>
                        </a:rPr>
                        <a:t>In Support</a:t>
                      </a: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845044492"/>
                  </a:ext>
                </a:extLst>
              </a:tr>
              <a:tr h="404188">
                <a:tc>
                  <a:txBody>
                    <a:bodyPr/>
                    <a:lstStyle/>
                    <a:p>
                      <a:r>
                        <a:rPr lang="en-US" sz="1050">
                          <a:solidFill>
                            <a:srgbClr val="FFFFFF"/>
                          </a:solidFill>
                          <a:effectLst/>
                        </a:rPr>
                        <a:t>13</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Reliance Digital - 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97 Cameras/5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Pavan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068651277"/>
                  </a:ext>
                </a:extLst>
              </a:tr>
              <a:tr h="404188">
                <a:tc>
                  <a:txBody>
                    <a:bodyPr/>
                    <a:lstStyle/>
                    <a:p>
                      <a:r>
                        <a:rPr lang="en-US" sz="1050">
                          <a:solidFill>
                            <a:srgbClr val="FFFFFF"/>
                          </a:solidFill>
                          <a:effectLst/>
                        </a:rPr>
                        <a:t>14</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MCD - 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24 cameras/2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Pavan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815937249"/>
                  </a:ext>
                </a:extLst>
              </a:tr>
              <a:tr h="404188">
                <a:tc>
                  <a:txBody>
                    <a:bodyPr/>
                    <a:lstStyle/>
                    <a:p>
                      <a:r>
                        <a:rPr lang="en-US" sz="1050">
                          <a:solidFill>
                            <a:srgbClr val="FFFFFF"/>
                          </a:solidFill>
                          <a:effectLst/>
                        </a:rPr>
                        <a:t>15</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err="1">
                          <a:solidFill>
                            <a:srgbClr val="FFFFFF"/>
                          </a:solidFill>
                          <a:effectLst/>
                        </a:rPr>
                        <a:t>Onitio</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Deployed at 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Prakhar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256258154"/>
                  </a:ext>
                </a:extLst>
              </a:tr>
              <a:tr h="404188">
                <a:tc>
                  <a:txBody>
                    <a:bodyPr/>
                    <a:lstStyle/>
                    <a:p>
                      <a:r>
                        <a:rPr lang="en-US" sz="1050">
                          <a:solidFill>
                            <a:srgbClr val="FFFFFF"/>
                          </a:solidFill>
                          <a:effectLst/>
                        </a:rPr>
                        <a:t>16</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Datema</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Deployed at 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Prakhar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93227300"/>
                  </a:ext>
                </a:extLst>
              </a:tr>
              <a:tr h="404188">
                <a:tc>
                  <a:txBody>
                    <a:bodyPr/>
                    <a:lstStyle/>
                    <a:p>
                      <a:r>
                        <a:rPr lang="en-US" sz="1050">
                          <a:solidFill>
                            <a:srgbClr val="FFFFFF"/>
                          </a:solidFill>
                          <a:effectLst/>
                        </a:rPr>
                        <a:t>17</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UPL</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84 cameras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Nayanika / Ananthan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1878655032"/>
                  </a:ext>
                </a:extLst>
              </a:tr>
              <a:tr h="404188">
                <a:tc>
                  <a:txBody>
                    <a:bodyPr/>
                    <a:lstStyle/>
                    <a:p>
                      <a:r>
                        <a:rPr lang="en-US" sz="1050">
                          <a:solidFill>
                            <a:srgbClr val="FFFFFF"/>
                          </a:solidFill>
                          <a:effectLst/>
                        </a:rPr>
                        <a:t>18</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Heineken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Deployed at 1 site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Prakhar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1250479886"/>
                  </a:ext>
                </a:extLst>
              </a:tr>
              <a:tr h="404188">
                <a:tc>
                  <a:txBody>
                    <a:bodyPr/>
                    <a:lstStyle/>
                    <a:p>
                      <a:r>
                        <a:rPr lang="en-US" sz="1050">
                          <a:solidFill>
                            <a:srgbClr val="FFFFFF"/>
                          </a:solidFill>
                          <a:effectLst/>
                        </a:rPr>
                        <a:t>19</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Xerox </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Deployed at 2 sites</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Prakhar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126255765"/>
                  </a:ext>
                </a:extLst>
              </a:tr>
              <a:tr h="404188">
                <a:tc>
                  <a:txBody>
                    <a:bodyPr/>
                    <a:lstStyle/>
                    <a:p>
                      <a:r>
                        <a:rPr lang="en-US" sz="1050">
                          <a:solidFill>
                            <a:srgbClr val="FFFFFF"/>
                          </a:solidFill>
                          <a:effectLst/>
                        </a:rPr>
                        <a:t>20</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Novo Nordisk</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Deployed at 1 site</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Prakhar</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4586588"/>
                  </a:ext>
                </a:extLst>
              </a:tr>
              <a:tr h="404188">
                <a:tc>
                  <a:txBody>
                    <a:bodyPr/>
                    <a:lstStyle/>
                    <a:p>
                      <a:r>
                        <a:rPr lang="en-US" sz="1050">
                          <a:solidFill>
                            <a:srgbClr val="FFFFFF"/>
                          </a:solidFill>
                          <a:effectLst/>
                        </a:rPr>
                        <a:t>21</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Woolworth</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Nithin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4204675539"/>
                  </a:ext>
                </a:extLst>
              </a:tr>
              <a:tr h="404188">
                <a:tc>
                  <a:txBody>
                    <a:bodyPr/>
                    <a:lstStyle/>
                    <a:p>
                      <a:r>
                        <a:rPr lang="en-US" sz="1050">
                          <a:solidFill>
                            <a:srgbClr val="FFFFFF"/>
                          </a:solidFill>
                          <a:effectLst/>
                        </a:rPr>
                        <a:t>22</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HUL - 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TBD</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Pavan</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60746694"/>
                  </a:ext>
                </a:extLst>
              </a:tr>
              <a:tr h="404188">
                <a:tc>
                  <a:txBody>
                    <a:bodyPr/>
                    <a:lstStyle/>
                    <a:p>
                      <a:r>
                        <a:rPr lang="en-US" sz="1050">
                          <a:solidFill>
                            <a:srgbClr val="FFFFFF"/>
                          </a:solidFill>
                          <a:effectLst/>
                        </a:rPr>
                        <a:t>23</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JIOBP Cleanliness -POC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POC</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r>
                        <a:rPr lang="en-US" sz="1050">
                          <a:solidFill>
                            <a:srgbClr val="FFFFFF"/>
                          </a:solidFill>
                          <a:effectLst/>
                        </a:rPr>
                        <a:t>Geetha</a:t>
                      </a:r>
                    </a:p>
                  </a:txBody>
                  <a:tcPr anchor="ctr">
                    <a:lnL w="9525" cap="flat" cmpd="sng" algn="ctr">
                      <a:solidFill>
                        <a:srgbClr val="283741"/>
                      </a:solidFill>
                      <a:prstDash val="solid"/>
                      <a:round/>
                      <a:headEnd type="none" w="med" len="med"/>
                      <a:tailEnd type="none" w="med" len="med"/>
                    </a:lnL>
                    <a:lnR w="9525" cap="flat" cmpd="sng" algn="ctr">
                      <a:solidFill>
                        <a:srgbClr val="283741"/>
                      </a:solidFill>
                      <a:prstDash val="solid"/>
                      <a:round/>
                      <a:headEnd type="none" w="med" len="med"/>
                      <a:tailEnd type="none" w="med" len="med"/>
                    </a:lnR>
                    <a:lnT w="9525" cap="flat" cmpd="sng" algn="ctr">
                      <a:solidFill>
                        <a:srgbClr val="283741"/>
                      </a:solidFill>
                      <a:prstDash val="solid"/>
                      <a:round/>
                      <a:headEnd type="none" w="med" len="med"/>
                      <a:tailEnd type="none" w="med" len="med"/>
                    </a:lnT>
                    <a:lnB w="9525" cap="flat" cmpd="sng" algn="ctr">
                      <a:solidFill>
                        <a:srgbClr val="283741"/>
                      </a:solidFill>
                      <a:prstDash val="solid"/>
                      <a:round/>
                      <a:headEnd type="none" w="med" len="med"/>
                      <a:tailEnd type="none" w="med" len="med"/>
                    </a:lnB>
                    <a:solidFill>
                      <a:srgbClr val="000000"/>
                    </a:solidFill>
                  </a:tcPr>
                </a:tc>
                <a:tc>
                  <a:txBody>
                    <a:bodyPr/>
                    <a:lstStyle/>
                    <a:p>
                      <a:pPr lvl="0">
                        <a:buNone/>
                      </a:pPr>
                      <a:endParaRPr lang="en-US" sz="1050">
                        <a:solidFill>
                          <a:srgbClr val="FFFFFF"/>
                        </a:solidFill>
                        <a:effectLst/>
                      </a:endParaRPr>
                    </a:p>
                  </a:txBody>
                  <a:tcPr anchor="ctr">
                    <a:lnL w="9525" cap="flat" cmpd="sng" algn="ctr">
                      <a:solidFill>
                        <a:srgbClr val="283741"/>
                      </a:solidFill>
                      <a:prstDash val="solid"/>
                      <a:round/>
                      <a:headEnd type="none" w="med" len="med"/>
                      <a:tailEnd type="none" w="med" len="med"/>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a:solidFill>
                        <a:srgbClr val="283741"/>
                      </a:solidFill>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tc>
                  <a:txBody>
                    <a:bodyPr/>
                    <a:lstStyle/>
                    <a:p>
                      <a:pPr lvl="0">
                        <a:buNone/>
                      </a:pPr>
                      <a:endParaRPr lang="en-US" sz="1050">
                        <a:solidFill>
                          <a:srgbClr val="FFFFFF"/>
                        </a:solidFill>
                        <a:effectLst/>
                      </a:endParaRPr>
                    </a:p>
                  </a:txBody>
                  <a:tcPr anchor="ctr">
                    <a:lnL w="9524">
                      <a:solidFill>
                        <a:srgbClr val="283741"/>
                      </a:solidFill>
                    </a:lnL>
                    <a:lnR w="9524" cap="flat" cmpd="sng" algn="ctr">
                      <a:solidFill>
                        <a:srgbClr val="283741"/>
                      </a:solidFill>
                      <a:prstDash val="solid"/>
                      <a:round/>
                      <a:headEnd type="none" w="med" len="med"/>
                      <a:tailEnd type="none" w="med" len="med"/>
                    </a:lnR>
                    <a:lnT w="9524">
                      <a:solidFill>
                        <a:srgbClr val="283741"/>
                      </a:solidFill>
                    </a:lnT>
                    <a:lnB w="9524">
                      <a:solidFill>
                        <a:srgbClr val="283741"/>
                      </a:solidFill>
                    </a:lnB>
                    <a:solidFill>
                      <a:srgbClr val="000000"/>
                    </a:solidFill>
                  </a:tcPr>
                </a:tc>
                <a:extLst>
                  <a:ext uri="{0D108BD9-81ED-4DB2-BD59-A6C34878D82A}">
                    <a16:rowId xmlns:a16="http://schemas.microsoft.com/office/drawing/2014/main" val="3792526836"/>
                  </a:ext>
                </a:extLst>
              </a:tr>
            </a:tbl>
          </a:graphicData>
        </a:graphic>
      </p:graphicFrame>
      <p:pic>
        <p:nvPicPr>
          <p:cNvPr id="3" name="Picture 2">
            <a:extLst>
              <a:ext uri="{FF2B5EF4-FFF2-40B4-BE49-F238E27FC236}">
                <a16:creationId xmlns:a16="http://schemas.microsoft.com/office/drawing/2014/main" id="{01E6996A-3841-548F-70DE-CCDF56D347F0}"/>
              </a:ext>
            </a:extLst>
          </p:cNvPr>
          <p:cNvPicPr>
            <a:picLocks noChangeAspect="1"/>
          </p:cNvPicPr>
          <p:nvPr/>
        </p:nvPicPr>
        <p:blipFill>
          <a:blip r:embed="rId3"/>
          <a:stretch>
            <a:fillRect/>
          </a:stretch>
        </p:blipFill>
        <p:spPr>
          <a:xfrm>
            <a:off x="6285313" y="2222012"/>
            <a:ext cx="1346377" cy="189298"/>
          </a:xfrm>
          <a:prstGeom prst="rect">
            <a:avLst/>
          </a:prstGeom>
        </p:spPr>
      </p:pic>
      <p:pic>
        <p:nvPicPr>
          <p:cNvPr id="5" name="Picture 4">
            <a:extLst>
              <a:ext uri="{FF2B5EF4-FFF2-40B4-BE49-F238E27FC236}">
                <a16:creationId xmlns:a16="http://schemas.microsoft.com/office/drawing/2014/main" id="{9782CC4B-3ECA-EC8B-710A-104CA991D554}"/>
              </a:ext>
            </a:extLst>
          </p:cNvPr>
          <p:cNvPicPr>
            <a:picLocks noChangeAspect="1"/>
          </p:cNvPicPr>
          <p:nvPr/>
        </p:nvPicPr>
        <p:blipFill>
          <a:blip r:embed="rId3"/>
          <a:stretch>
            <a:fillRect/>
          </a:stretch>
        </p:blipFill>
        <p:spPr>
          <a:xfrm>
            <a:off x="6285313" y="2614284"/>
            <a:ext cx="1346377" cy="189298"/>
          </a:xfrm>
          <a:prstGeom prst="rect">
            <a:avLst/>
          </a:prstGeom>
        </p:spPr>
      </p:pic>
      <p:pic>
        <p:nvPicPr>
          <p:cNvPr id="7" name="Picture 6">
            <a:extLst>
              <a:ext uri="{FF2B5EF4-FFF2-40B4-BE49-F238E27FC236}">
                <a16:creationId xmlns:a16="http://schemas.microsoft.com/office/drawing/2014/main" id="{DC7A60E5-95AA-026E-0E85-6B3DE0B273D3}"/>
              </a:ext>
            </a:extLst>
          </p:cNvPr>
          <p:cNvPicPr>
            <a:picLocks noChangeAspect="1"/>
          </p:cNvPicPr>
          <p:nvPr/>
        </p:nvPicPr>
        <p:blipFill>
          <a:blip r:embed="rId4"/>
          <a:stretch>
            <a:fillRect/>
          </a:stretch>
        </p:blipFill>
        <p:spPr>
          <a:xfrm>
            <a:off x="7688456" y="2190035"/>
            <a:ext cx="266700" cy="247650"/>
          </a:xfrm>
          <a:prstGeom prst="rect">
            <a:avLst/>
          </a:prstGeom>
        </p:spPr>
      </p:pic>
      <p:pic>
        <p:nvPicPr>
          <p:cNvPr id="9" name="Picture 8">
            <a:extLst>
              <a:ext uri="{FF2B5EF4-FFF2-40B4-BE49-F238E27FC236}">
                <a16:creationId xmlns:a16="http://schemas.microsoft.com/office/drawing/2014/main" id="{19B589F2-5CEA-3D3F-50D3-CE30D157CBCD}"/>
              </a:ext>
            </a:extLst>
          </p:cNvPr>
          <p:cNvPicPr>
            <a:picLocks noChangeAspect="1"/>
          </p:cNvPicPr>
          <p:nvPr/>
        </p:nvPicPr>
        <p:blipFill>
          <a:blip r:embed="rId4"/>
          <a:stretch>
            <a:fillRect/>
          </a:stretch>
        </p:blipFill>
        <p:spPr>
          <a:xfrm>
            <a:off x="7688456" y="2582307"/>
            <a:ext cx="266700" cy="247650"/>
          </a:xfrm>
          <a:prstGeom prst="rect">
            <a:avLst/>
          </a:prstGeom>
        </p:spPr>
      </p:pic>
      <p:pic>
        <p:nvPicPr>
          <p:cNvPr id="10" name="Picture 9">
            <a:extLst>
              <a:ext uri="{FF2B5EF4-FFF2-40B4-BE49-F238E27FC236}">
                <a16:creationId xmlns:a16="http://schemas.microsoft.com/office/drawing/2014/main" id="{C256F318-73BB-4AB0-F148-07FE7840F162}"/>
              </a:ext>
            </a:extLst>
          </p:cNvPr>
          <p:cNvPicPr>
            <a:picLocks noChangeAspect="1"/>
          </p:cNvPicPr>
          <p:nvPr/>
        </p:nvPicPr>
        <p:blipFill>
          <a:blip r:embed="rId3"/>
          <a:stretch>
            <a:fillRect/>
          </a:stretch>
        </p:blipFill>
        <p:spPr>
          <a:xfrm>
            <a:off x="6606155" y="5802112"/>
            <a:ext cx="1346377" cy="189298"/>
          </a:xfrm>
          <a:prstGeom prst="rect">
            <a:avLst/>
          </a:prstGeom>
        </p:spPr>
      </p:pic>
      <p:pic>
        <p:nvPicPr>
          <p:cNvPr id="11" name="Picture 10">
            <a:extLst>
              <a:ext uri="{FF2B5EF4-FFF2-40B4-BE49-F238E27FC236}">
                <a16:creationId xmlns:a16="http://schemas.microsoft.com/office/drawing/2014/main" id="{4AD5E7B5-08AC-AD05-5C70-CEA92627F920}"/>
              </a:ext>
            </a:extLst>
          </p:cNvPr>
          <p:cNvPicPr>
            <a:picLocks noChangeAspect="1"/>
          </p:cNvPicPr>
          <p:nvPr/>
        </p:nvPicPr>
        <p:blipFill>
          <a:blip r:embed="rId4"/>
          <a:stretch>
            <a:fillRect/>
          </a:stretch>
        </p:blipFill>
        <p:spPr>
          <a:xfrm>
            <a:off x="7955824" y="5743029"/>
            <a:ext cx="266700" cy="247650"/>
          </a:xfrm>
          <a:prstGeom prst="rect">
            <a:avLst/>
          </a:prstGeom>
        </p:spPr>
      </p:pic>
      <p:pic>
        <p:nvPicPr>
          <p:cNvPr id="2" name="Picture 1">
            <a:extLst>
              <a:ext uri="{FF2B5EF4-FFF2-40B4-BE49-F238E27FC236}">
                <a16:creationId xmlns:a16="http://schemas.microsoft.com/office/drawing/2014/main" id="{49B5E8AA-DA87-C2C7-10C4-0622915F3520}"/>
              </a:ext>
            </a:extLst>
          </p:cNvPr>
          <p:cNvPicPr>
            <a:picLocks noChangeAspect="1"/>
          </p:cNvPicPr>
          <p:nvPr/>
        </p:nvPicPr>
        <p:blipFill>
          <a:blip r:embed="rId3"/>
          <a:stretch>
            <a:fillRect/>
          </a:stretch>
        </p:blipFill>
        <p:spPr>
          <a:xfrm>
            <a:off x="6285313" y="1714011"/>
            <a:ext cx="602201" cy="242771"/>
          </a:xfrm>
          <a:prstGeom prst="rect">
            <a:avLst/>
          </a:prstGeom>
        </p:spPr>
      </p:pic>
      <p:pic>
        <p:nvPicPr>
          <p:cNvPr id="6" name="Picture 5">
            <a:extLst>
              <a:ext uri="{FF2B5EF4-FFF2-40B4-BE49-F238E27FC236}">
                <a16:creationId xmlns:a16="http://schemas.microsoft.com/office/drawing/2014/main" id="{B1BDB713-3A23-D136-A07E-0D56E4AF7030}"/>
              </a:ext>
            </a:extLst>
          </p:cNvPr>
          <p:cNvPicPr>
            <a:picLocks noChangeAspect="1"/>
          </p:cNvPicPr>
          <p:nvPr/>
        </p:nvPicPr>
        <p:blipFill>
          <a:blip r:embed="rId4"/>
          <a:stretch>
            <a:fillRect/>
          </a:stretch>
        </p:blipFill>
        <p:spPr>
          <a:xfrm>
            <a:off x="6962105" y="1713359"/>
            <a:ext cx="266700" cy="247650"/>
          </a:xfrm>
          <a:prstGeom prst="rect">
            <a:avLst/>
          </a:prstGeom>
        </p:spPr>
      </p:pic>
    </p:spTree>
    <p:extLst>
      <p:ext uri="{BB962C8B-B14F-4D97-AF65-F5344CB8AC3E}">
        <p14:creationId xmlns:p14="http://schemas.microsoft.com/office/powerpoint/2010/main" val="348555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93">
          <a:extLst>
            <a:ext uri="{FF2B5EF4-FFF2-40B4-BE49-F238E27FC236}">
              <a16:creationId xmlns:a16="http://schemas.microsoft.com/office/drawing/2014/main" id="{611CA56F-38E8-8040-1713-0FBDD9F2AC06}"/>
            </a:ext>
          </a:extLst>
        </p:cNvPr>
        <p:cNvGrpSpPr/>
        <p:nvPr/>
      </p:nvGrpSpPr>
      <p:grpSpPr>
        <a:xfrm>
          <a:off x="0" y="0"/>
          <a:ext cx="0" cy="0"/>
          <a:chOff x="0" y="0"/>
          <a:chExt cx="0" cy="0"/>
        </a:xfrm>
      </p:grpSpPr>
      <p:sp>
        <p:nvSpPr>
          <p:cNvPr id="94" name="Google Shape;94;p5">
            <a:extLst>
              <a:ext uri="{FF2B5EF4-FFF2-40B4-BE49-F238E27FC236}">
                <a16:creationId xmlns:a16="http://schemas.microsoft.com/office/drawing/2014/main" id="{441DE7D5-4523-DC55-7C58-33CA741F0F4B}"/>
              </a:ext>
            </a:extLst>
          </p:cNvPr>
          <p:cNvSpPr txBox="1">
            <a:spLocks noGrp="1"/>
          </p:cNvSpPr>
          <p:nvPr>
            <p:ph type="title"/>
          </p:nvPr>
        </p:nvSpPr>
        <p:spPr>
          <a:xfrm>
            <a:off x="356682" y="97804"/>
            <a:ext cx="10515600" cy="530421"/>
          </a:xfrm>
          <a:prstGeom prst="rect">
            <a:avLst/>
          </a:prstGeom>
          <a:noFill/>
          <a:ln>
            <a:noFill/>
          </a:ln>
        </p:spPr>
        <p:txBody>
          <a:bodyPr spcFirstLastPara="1" wrap="square" lIns="91425" tIns="45700" rIns="91425" bIns="45700" anchor="ctr" anchorCtr="0">
            <a:noAutofit/>
          </a:bodyPr>
          <a:lstStyle/>
          <a:p>
            <a:r>
              <a:rPr lang="en-US" sz="4000"/>
              <a:t>Deployment Plan</a:t>
            </a:r>
            <a:endParaRPr lang="en-US"/>
          </a:p>
        </p:txBody>
      </p:sp>
      <p:graphicFrame>
        <p:nvGraphicFramePr>
          <p:cNvPr id="3" name="Table 2">
            <a:extLst>
              <a:ext uri="{FF2B5EF4-FFF2-40B4-BE49-F238E27FC236}">
                <a16:creationId xmlns:a16="http://schemas.microsoft.com/office/drawing/2014/main" id="{22075946-8552-152D-868F-CF88AB3E7DC9}"/>
              </a:ext>
            </a:extLst>
          </p:cNvPr>
          <p:cNvGraphicFramePr>
            <a:graphicFrameLocks noGrp="1"/>
          </p:cNvGraphicFramePr>
          <p:nvPr>
            <p:extLst>
              <p:ext uri="{D42A27DB-BD31-4B8C-83A1-F6EECF244321}">
                <p14:modId xmlns:p14="http://schemas.microsoft.com/office/powerpoint/2010/main" val="4100968379"/>
              </p:ext>
            </p:extLst>
          </p:nvPr>
        </p:nvGraphicFramePr>
        <p:xfrm>
          <a:off x="255979" y="1152734"/>
          <a:ext cx="11675464" cy="2044181"/>
        </p:xfrm>
        <a:graphic>
          <a:graphicData uri="http://schemas.openxmlformats.org/drawingml/2006/table">
            <a:tbl>
              <a:tblPr bandRow="1">
                <a:tableStyleId>{5C22544A-7EE6-4342-B048-85BDC9FD1C3A}</a:tableStyleId>
              </a:tblPr>
              <a:tblGrid>
                <a:gridCol w="470377">
                  <a:extLst>
                    <a:ext uri="{9D8B030D-6E8A-4147-A177-3AD203B41FA5}">
                      <a16:colId xmlns:a16="http://schemas.microsoft.com/office/drawing/2014/main" val="3198602957"/>
                    </a:ext>
                  </a:extLst>
                </a:gridCol>
                <a:gridCol w="886710">
                  <a:extLst>
                    <a:ext uri="{9D8B030D-6E8A-4147-A177-3AD203B41FA5}">
                      <a16:colId xmlns:a16="http://schemas.microsoft.com/office/drawing/2014/main" val="4288957859"/>
                    </a:ext>
                  </a:extLst>
                </a:gridCol>
                <a:gridCol w="649320">
                  <a:extLst>
                    <a:ext uri="{9D8B030D-6E8A-4147-A177-3AD203B41FA5}">
                      <a16:colId xmlns:a16="http://schemas.microsoft.com/office/drawing/2014/main" val="3654941175"/>
                    </a:ext>
                  </a:extLst>
                </a:gridCol>
                <a:gridCol w="2463614">
                  <a:extLst>
                    <a:ext uri="{9D8B030D-6E8A-4147-A177-3AD203B41FA5}">
                      <a16:colId xmlns:a16="http://schemas.microsoft.com/office/drawing/2014/main" val="866718927"/>
                    </a:ext>
                  </a:extLst>
                </a:gridCol>
                <a:gridCol w="1029349">
                  <a:extLst>
                    <a:ext uri="{9D8B030D-6E8A-4147-A177-3AD203B41FA5}">
                      <a16:colId xmlns:a16="http://schemas.microsoft.com/office/drawing/2014/main" val="1085017469"/>
                    </a:ext>
                  </a:extLst>
                </a:gridCol>
                <a:gridCol w="1029349">
                  <a:extLst>
                    <a:ext uri="{9D8B030D-6E8A-4147-A177-3AD203B41FA5}">
                      <a16:colId xmlns:a16="http://schemas.microsoft.com/office/drawing/2014/main" val="817783049"/>
                    </a:ext>
                  </a:extLst>
                </a:gridCol>
                <a:gridCol w="1029349">
                  <a:extLst>
                    <a:ext uri="{9D8B030D-6E8A-4147-A177-3AD203B41FA5}">
                      <a16:colId xmlns:a16="http://schemas.microsoft.com/office/drawing/2014/main" val="162206324"/>
                    </a:ext>
                  </a:extLst>
                </a:gridCol>
                <a:gridCol w="1029349">
                  <a:extLst>
                    <a:ext uri="{9D8B030D-6E8A-4147-A177-3AD203B41FA5}">
                      <a16:colId xmlns:a16="http://schemas.microsoft.com/office/drawing/2014/main" val="2556237661"/>
                    </a:ext>
                  </a:extLst>
                </a:gridCol>
                <a:gridCol w="1029349">
                  <a:extLst>
                    <a:ext uri="{9D8B030D-6E8A-4147-A177-3AD203B41FA5}">
                      <a16:colId xmlns:a16="http://schemas.microsoft.com/office/drawing/2014/main" val="2128997222"/>
                    </a:ext>
                  </a:extLst>
                </a:gridCol>
                <a:gridCol w="1029349">
                  <a:extLst>
                    <a:ext uri="{9D8B030D-6E8A-4147-A177-3AD203B41FA5}">
                      <a16:colId xmlns:a16="http://schemas.microsoft.com/office/drawing/2014/main" val="1871558891"/>
                    </a:ext>
                  </a:extLst>
                </a:gridCol>
                <a:gridCol w="1029349">
                  <a:extLst>
                    <a:ext uri="{9D8B030D-6E8A-4147-A177-3AD203B41FA5}">
                      <a16:colId xmlns:a16="http://schemas.microsoft.com/office/drawing/2014/main" val="670917449"/>
                    </a:ext>
                  </a:extLst>
                </a:gridCol>
              </a:tblGrid>
              <a:tr h="416973">
                <a:tc>
                  <a:txBody>
                    <a:bodyPr/>
                    <a:lstStyle/>
                    <a:p>
                      <a:pPr algn="ctr" rtl="0" fontAlgn="b"/>
                      <a:r>
                        <a:rPr lang="en-US" sz="1000" b="1" i="0" u="none" strike="noStrike">
                          <a:solidFill>
                            <a:srgbClr val="000000"/>
                          </a:solidFill>
                          <a:effectLst/>
                          <a:latin typeface="Arial"/>
                        </a:rPr>
                        <a:t>Sr No</a:t>
                      </a: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Projects</a:t>
                      </a: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Status</a:t>
                      </a: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i="0" u="none" strike="noStrike">
                          <a:solidFill>
                            <a:srgbClr val="000000"/>
                          </a:solidFill>
                          <a:effectLst/>
                          <a:latin typeface="Arial"/>
                        </a:rPr>
                        <a:t>Number of Cameras Number of sites </a:t>
                      </a: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algn="ctr" rtl="0" fontAlgn="b"/>
                      <a:r>
                        <a:rPr lang="en-US" sz="1000" b="1" i="0" u="none" strike="noStrike">
                          <a:solidFill>
                            <a:srgbClr val="000000"/>
                          </a:solidFill>
                          <a:effectLst/>
                          <a:latin typeface="Arial"/>
                        </a:rPr>
                        <a:t>Owner</a:t>
                      </a: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US" sz="1000" b="1" i="0" u="none" strike="noStrike">
                          <a:solidFill>
                            <a:srgbClr val="000000"/>
                          </a:solidFill>
                          <a:effectLst/>
                          <a:latin typeface="Arial"/>
                        </a:rPr>
                        <a:t>Year 2024</a:t>
                      </a:r>
                      <a:endParaRPr lang="en-US" sz="1000" b="1" i="0">
                        <a:latin typeface="Arial"/>
                      </a:endParaRP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US" sz="1000" b="1" i="0" u="none" strike="noStrike">
                          <a:solidFill>
                            <a:srgbClr val="000000"/>
                          </a:solidFill>
                          <a:effectLst/>
                          <a:latin typeface="Arial"/>
                        </a:rPr>
                        <a:t>Q1 2025</a:t>
                      </a:r>
                      <a:endParaRPr lang="en-US" sz="1000" b="1" i="0">
                        <a:latin typeface="Arial"/>
                      </a:endParaRPr>
                    </a:p>
                  </a:txBody>
                  <a:tcPr marL="9525" marR="9525" marT="9525">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rtl="0">
                        <a:buNone/>
                      </a:pPr>
                      <a:r>
                        <a:rPr lang="en-US" sz="1000" b="1" i="0" u="none" strike="noStrike">
                          <a:solidFill>
                            <a:srgbClr val="000000"/>
                          </a:solidFill>
                          <a:effectLst/>
                          <a:latin typeface="Arial"/>
                        </a:rPr>
                        <a:t>Q2 2025</a:t>
                      </a:r>
                      <a:endParaRPr lang="en-US" sz="1000" b="1" i="0">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rtl="0">
                        <a:buNone/>
                      </a:pPr>
                      <a:r>
                        <a:rPr lang="en-US" sz="1000" b="1" i="0" u="none" strike="noStrike">
                          <a:solidFill>
                            <a:srgbClr val="000000"/>
                          </a:solidFill>
                          <a:effectLst/>
                          <a:latin typeface="Arial"/>
                        </a:rPr>
                        <a:t>Q3 2025</a:t>
                      </a:r>
                      <a:endParaRPr lang="en-US" sz="1000" b="1" i="0">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rtl="0">
                        <a:buNone/>
                      </a:pPr>
                      <a:r>
                        <a:rPr lang="en-US" sz="1000" b="1" i="0" u="none" strike="noStrike">
                          <a:solidFill>
                            <a:srgbClr val="000000"/>
                          </a:solidFill>
                          <a:effectLst/>
                          <a:latin typeface="Arial"/>
                        </a:rPr>
                        <a:t>Q4 2025</a:t>
                      </a:r>
                      <a:endParaRPr lang="en-US" sz="1000" b="1" i="0">
                        <a:latin typeface="Arial"/>
                      </a:endParaRP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a:txBody>
                    <a:bodyPr/>
                    <a:lstStyle/>
                    <a:p>
                      <a:pPr lvl="0" algn="ctr">
                        <a:buNone/>
                      </a:pPr>
                      <a:r>
                        <a:rPr lang="en-US" sz="1000" b="1" i="0" u="none" strike="noStrike">
                          <a:solidFill>
                            <a:srgbClr val="000000"/>
                          </a:solidFill>
                          <a:effectLst/>
                          <a:latin typeface="Arial"/>
                        </a:rPr>
                        <a:t>Comment</a:t>
                      </a: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extLst>
                  <a:ext uri="{0D108BD9-81ED-4DB2-BD59-A6C34878D82A}">
                    <a16:rowId xmlns:a16="http://schemas.microsoft.com/office/drawing/2014/main" val="47557108"/>
                  </a:ext>
                </a:extLst>
              </a:tr>
              <a:tr h="406802">
                <a:tc>
                  <a:txBody>
                    <a:bodyPr/>
                    <a:lstStyle/>
                    <a:p>
                      <a:pPr lvl="0" algn="ctr">
                        <a:buNone/>
                      </a:pPr>
                      <a:r>
                        <a:rPr lang="en-US" sz="1000" b="1" i="0" u="none" strike="noStrike">
                          <a:solidFill>
                            <a:srgbClr val="000000"/>
                          </a:solidFill>
                          <a:effectLst/>
                          <a:latin typeface="Arial"/>
                        </a:rPr>
                        <a:t>23</a:t>
                      </a: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UPL</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100" b="0" i="0" u="none" strike="noStrike" noProof="0">
                          <a:solidFill>
                            <a:srgbClr val="1F1F1F"/>
                          </a:solidFill>
                          <a:effectLst/>
                          <a:latin typeface="Arial"/>
                        </a:rPr>
                        <a:t>🟢</a:t>
                      </a:r>
                      <a:endParaRPr lang="en-US"/>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84 cameras</a:t>
                      </a: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Nayanika / Ananthan</a:t>
                      </a: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a:solidFill>
                        <a:schemeClr val="accent3"/>
                      </a:solidFill>
                    </a:lnB>
                    <a:noFill/>
                  </a:tcPr>
                </a:tc>
                <a:extLst>
                  <a:ext uri="{0D108BD9-81ED-4DB2-BD59-A6C34878D82A}">
                    <a16:rowId xmlns:a16="http://schemas.microsoft.com/office/drawing/2014/main" val="1628650569"/>
                  </a:ext>
                </a:extLst>
              </a:tr>
              <a:tr h="406802">
                <a:tc>
                  <a:txBody>
                    <a:bodyPr/>
                    <a:lstStyle/>
                    <a:p>
                      <a:pPr lvl="0" algn="ctr">
                        <a:buNone/>
                      </a:pPr>
                      <a:r>
                        <a:rPr lang="en-US" sz="1000" b="1" i="0" u="none" strike="noStrike">
                          <a:solidFill>
                            <a:srgbClr val="000000"/>
                          </a:solidFill>
                          <a:effectLst/>
                          <a:latin typeface="Arial"/>
                        </a:rPr>
                        <a:t>24</a:t>
                      </a: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GB" sz="1000" b="1" i="0" u="none" strike="noStrike" noProof="0">
                          <a:solidFill>
                            <a:schemeClr val="tx1"/>
                          </a:solidFill>
                          <a:effectLst/>
                          <a:latin typeface="Arial"/>
                        </a:rPr>
                        <a:t>Heineken </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noProof="0">
                          <a:solidFill>
                            <a:srgbClr val="1F1F1F"/>
                          </a:solidFill>
                          <a:effectLst/>
                          <a:latin typeface="Arial"/>
                        </a:rPr>
                        <a:t>🟢</a:t>
                      </a:r>
                      <a:endParaRPr lang="en-US"/>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i="0" u="none" strike="noStrike">
                          <a:solidFill>
                            <a:srgbClr val="000000"/>
                          </a:solidFill>
                          <a:effectLst/>
                          <a:latin typeface="Arial"/>
                        </a:rPr>
                        <a:t>Deployed at 1 site</a:t>
                      </a: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r>
                        <a:rPr lang="en-US" sz="1000" b="1" i="0" u="none" strike="noStrike">
                          <a:solidFill>
                            <a:srgbClr val="000000"/>
                          </a:solidFill>
                          <a:effectLst/>
                          <a:latin typeface="Arial"/>
                        </a:rPr>
                        <a:t>Prakhar</a:t>
                      </a: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gridSpan="2">
                  <a:txBody>
                    <a:bodyPr/>
                    <a:lstStyle/>
                    <a:p>
                      <a:pPr lvl="0" algn="ctr">
                        <a:buNone/>
                      </a:pPr>
                      <a:r>
                        <a:rPr lang="en-US" sz="1000" b="1" i="0" u="none" strike="noStrike">
                          <a:solidFill>
                            <a:srgbClr val="000000"/>
                          </a:solidFill>
                          <a:effectLst/>
                          <a:latin typeface="Arial"/>
                        </a:rPr>
                        <a:t>In Support</a:t>
                      </a:r>
                      <a:endParaRPr lang="en-US"/>
                    </a:p>
                  </a:txBody>
                  <a:tcPr marL="9524" marR="9524" marT="9524" anchor="ctr">
                    <a:lnL w="12700">
                      <a:solidFill>
                        <a:schemeClr val="accent3"/>
                      </a:solidFill>
                    </a:lnL>
                    <a:lnR w="12700">
                      <a:solidFill>
                        <a:schemeClr val="accent3"/>
                      </a:solidFill>
                    </a:lnR>
                    <a:lnT w="12700">
                      <a:solidFill>
                        <a:schemeClr val="accent3"/>
                      </a:solidFill>
                    </a:lnT>
                    <a:lnB w="12700">
                      <a:solidFill>
                        <a:schemeClr val="accent3"/>
                      </a:solidFill>
                    </a:lnB>
                    <a:solidFill>
                      <a:srgbClr val="ED7D31"/>
                    </a:solidFill>
                  </a:tcPr>
                </a:tc>
                <a:tc hMerge="1">
                  <a:txBody>
                    <a:bodyPr/>
                    <a:lstStyle/>
                    <a:p>
                      <a:endParaRPr lang="en-US"/>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extLst>
                  <a:ext uri="{0D108BD9-81ED-4DB2-BD59-A6C34878D82A}">
                    <a16:rowId xmlns:a16="http://schemas.microsoft.com/office/drawing/2014/main" val="4077544427"/>
                  </a:ext>
                </a:extLst>
              </a:tr>
              <a:tr h="406802">
                <a:tc>
                  <a:txBody>
                    <a:bodyPr/>
                    <a:lstStyle/>
                    <a:p>
                      <a:pPr lvl="0" algn="ctr">
                        <a:buNone/>
                      </a:pPr>
                      <a:r>
                        <a:rPr lang="en-US" sz="1000" b="1" i="0" u="none" strike="noStrike">
                          <a:solidFill>
                            <a:srgbClr val="000000"/>
                          </a:solidFill>
                          <a:effectLst/>
                          <a:latin typeface="Arial"/>
                        </a:rPr>
                        <a:t>25</a:t>
                      </a: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marL="114300" marR="0" lvl="0" indent="0" algn="ctr">
                        <a:lnSpc>
                          <a:spcPct val="90000"/>
                        </a:lnSpc>
                        <a:spcBef>
                          <a:spcPts val="1000"/>
                        </a:spcBef>
                        <a:spcAft>
                          <a:spcPts val="0"/>
                        </a:spcAft>
                        <a:buNone/>
                      </a:pPr>
                      <a:r>
                        <a:rPr lang="en-GB" sz="1000" b="1" i="0" u="none" strike="noStrike" noProof="0">
                          <a:solidFill>
                            <a:schemeClr val="tx1"/>
                          </a:solidFill>
                          <a:effectLst/>
                          <a:latin typeface="Arial"/>
                        </a:rPr>
                        <a:t>Xerox </a:t>
                      </a:r>
                      <a:endParaRPr lang="en-US" sz="1000" b="1" i="0" u="none" strike="noStrike" noProof="0">
                        <a:solidFill>
                          <a:srgbClr val="000000"/>
                        </a:solidFill>
                        <a:effectLst/>
                        <a:latin typeface="Arial"/>
                      </a:endParaRPr>
                    </a:p>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noProof="0">
                          <a:solidFill>
                            <a:srgbClr val="1F1F1F"/>
                          </a:solidFill>
                          <a:effectLst/>
                          <a:latin typeface="Arial"/>
                        </a:rPr>
                        <a:t>🟢</a:t>
                      </a:r>
                      <a:endParaRPr lang="en-US"/>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Deployed at 2 sites</a:t>
                      </a: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Prakhar</a:t>
                      </a: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gridSpan="2">
                  <a:txBody>
                    <a:bodyPr/>
                    <a:lstStyle/>
                    <a:p>
                      <a:pPr lvl="0" algn="ctr">
                        <a:lnSpc>
                          <a:spcPct val="100000"/>
                        </a:lnSpc>
                        <a:spcBef>
                          <a:spcPts val="0"/>
                        </a:spcBef>
                        <a:spcAft>
                          <a:spcPts val="0"/>
                        </a:spcAft>
                        <a:buNone/>
                      </a:pPr>
                      <a:r>
                        <a:rPr lang="en-US" sz="1000" b="1" i="0" u="none" strike="noStrike" noProof="0">
                          <a:solidFill>
                            <a:srgbClr val="000000"/>
                          </a:solidFill>
                          <a:effectLst/>
                          <a:latin typeface="Arial"/>
                        </a:rPr>
                        <a:t>In Support</a:t>
                      </a:r>
                      <a:endParaRPr lang="en-US" sz="1000" b="0" i="0" u="none" strike="noStrike" noProof="0">
                        <a:solidFill>
                          <a:srgbClr val="000000"/>
                        </a:solidFill>
                        <a:effectLst/>
                        <a:latin typeface="Arial"/>
                      </a:endParaRPr>
                    </a:p>
                  </a:txBody>
                  <a:tcPr marL="9524" marR="9524" marT="9524" anchor="ctr">
                    <a:lnL w="12700">
                      <a:solidFill>
                        <a:schemeClr val="accent3"/>
                      </a:solidFill>
                    </a:lnL>
                    <a:lnR w="12700">
                      <a:solidFill>
                        <a:schemeClr val="accent3"/>
                      </a:solidFill>
                    </a:lnR>
                    <a:lnT w="12700">
                      <a:solidFill>
                        <a:schemeClr val="accent3"/>
                      </a:solidFill>
                    </a:lnT>
                    <a:lnB w="12700">
                      <a:solidFill>
                        <a:schemeClr val="accent3"/>
                      </a:solidFill>
                    </a:lnB>
                    <a:solidFill>
                      <a:srgbClr val="ED7D31"/>
                    </a:solidFill>
                  </a:tcPr>
                </a:tc>
                <a:tc hMerge="1">
                  <a:txBody>
                    <a:bodyPr/>
                    <a:lstStyle/>
                    <a:p>
                      <a:endParaRPr lang="en-US"/>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extLst>
                  <a:ext uri="{0D108BD9-81ED-4DB2-BD59-A6C34878D82A}">
                    <a16:rowId xmlns:a16="http://schemas.microsoft.com/office/drawing/2014/main" val="3523059855"/>
                  </a:ext>
                </a:extLst>
              </a:tr>
              <a:tr h="406802">
                <a:tc>
                  <a:txBody>
                    <a:bodyPr/>
                    <a:lstStyle/>
                    <a:p>
                      <a:pPr lvl="0" algn="ctr">
                        <a:buNone/>
                      </a:pPr>
                      <a:r>
                        <a:rPr lang="en-US" sz="1000" b="1" i="0" u="none" strike="noStrike">
                          <a:solidFill>
                            <a:srgbClr val="000000"/>
                          </a:solidFill>
                          <a:effectLst/>
                          <a:latin typeface="Arial"/>
                        </a:rPr>
                        <a:t>26</a:t>
                      </a: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marL="114300" marR="0" lvl="0" indent="0" algn="ctr">
                        <a:lnSpc>
                          <a:spcPct val="90000"/>
                        </a:lnSpc>
                        <a:spcBef>
                          <a:spcPts val="1000"/>
                        </a:spcBef>
                        <a:spcAft>
                          <a:spcPts val="0"/>
                        </a:spcAft>
                        <a:buNone/>
                      </a:pPr>
                      <a:r>
                        <a:rPr lang="en-GB" sz="1000" b="1" i="0" u="none" strike="noStrike" noProof="0">
                          <a:solidFill>
                            <a:schemeClr val="tx1"/>
                          </a:solidFill>
                          <a:effectLst/>
                          <a:latin typeface="Arial"/>
                        </a:rPr>
                        <a:t>Novo Nordisk</a:t>
                      </a:r>
                      <a:endParaRPr lang="en-US" sz="1000" b="1" i="0">
                        <a:latin typeface="Arial"/>
                      </a:endParaRPr>
                    </a:p>
                  </a:txBody>
                  <a:tcPr marL="9524" marR="9524" marT="9524">
                    <a:lnL w="12700" cap="flat" cmpd="sng" algn="ctr">
                      <a:solidFill>
                        <a:schemeClr val="accent3"/>
                      </a:solidFill>
                      <a:prstDash val="solid"/>
                      <a:round/>
                      <a:headEnd type="none" w="med" len="med"/>
                      <a:tailEnd type="none" w="med" len="med"/>
                    </a:lnL>
                    <a:lnR w="12700">
                      <a:solidFill>
                        <a:schemeClr val="accent3"/>
                      </a:solidFill>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noProof="0">
                          <a:solidFill>
                            <a:srgbClr val="1F1F1F"/>
                          </a:solidFill>
                          <a:effectLst/>
                          <a:latin typeface="Arial"/>
                        </a:rPr>
                        <a:t>🟢</a:t>
                      </a:r>
                      <a:endParaRPr lang="en-US"/>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Deployed at 1 site</a:t>
                      </a:r>
                    </a:p>
                  </a:txBody>
                  <a:tcPr marL="9524" marR="9524" marT="9524">
                    <a:lnL w="12700">
                      <a:solidFill>
                        <a:schemeClr val="accent3"/>
                      </a:solidFill>
                    </a:lnL>
                    <a:lnR w="12700">
                      <a:solidFill>
                        <a:schemeClr val="accent3"/>
                      </a:solidFill>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r>
                        <a:rPr lang="en-US" sz="1000" b="1" i="0" u="none" strike="noStrike">
                          <a:solidFill>
                            <a:srgbClr val="000000"/>
                          </a:solidFill>
                          <a:effectLst/>
                          <a:latin typeface="Arial"/>
                        </a:rPr>
                        <a:t>Prakhar</a:t>
                      </a: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cap="flat" cmpd="sng" algn="ctr">
                      <a:solidFill>
                        <a:schemeClr val="accent3"/>
                      </a:solidFill>
                      <a:prstDash val="solid"/>
                      <a:round/>
                      <a:headEnd type="none" w="med" len="med"/>
                      <a:tailEnd type="none" w="med" len="med"/>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gridSpan="2">
                  <a:txBody>
                    <a:bodyPr/>
                    <a:lstStyle/>
                    <a:p>
                      <a:pPr lvl="0" algn="ctr">
                        <a:buNone/>
                      </a:pPr>
                      <a:r>
                        <a:rPr lang="en-US" sz="1000" b="1" i="0" u="none" strike="noStrike">
                          <a:solidFill>
                            <a:srgbClr val="000000"/>
                          </a:solidFill>
                          <a:effectLst/>
                          <a:latin typeface="Arial"/>
                        </a:rPr>
                        <a:t>In Support</a:t>
                      </a:r>
                      <a:endParaRPr lang="en-US"/>
                    </a:p>
                  </a:txBody>
                  <a:tcPr marL="9524" marR="9524" marT="9524" anchor="ctr">
                    <a:lnL w="12700">
                      <a:solidFill>
                        <a:schemeClr val="accent3"/>
                      </a:solidFill>
                    </a:lnL>
                    <a:lnR w="12700">
                      <a:solidFill>
                        <a:schemeClr val="accent3"/>
                      </a:solidFill>
                    </a:lnR>
                    <a:lnT w="12700">
                      <a:solidFill>
                        <a:schemeClr val="accent3"/>
                      </a:solidFill>
                    </a:lnT>
                    <a:lnB w="12700">
                      <a:solidFill>
                        <a:schemeClr val="accent3"/>
                      </a:solidFill>
                    </a:lnB>
                    <a:solidFill>
                      <a:srgbClr val="ED7D31"/>
                    </a:solidFill>
                  </a:tcPr>
                </a:tc>
                <a:tc hMerge="1">
                  <a:txBody>
                    <a:bodyPr/>
                    <a:lstStyle/>
                    <a:p>
                      <a:endParaRPr lang="en-US"/>
                    </a:p>
                  </a:txBody>
                  <a:tcPr marL="9524" marR="9524" marT="9524" anchor="ctr">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cap="flat" cmpd="sng" algn="ctr">
                      <a:solidFill>
                        <a:schemeClr val="accent3"/>
                      </a:solidFill>
                      <a:prstDash val="solid"/>
                      <a:round/>
                      <a:headEnd type="none" w="med" len="med"/>
                      <a:tailEnd type="none" w="med" len="med"/>
                    </a:lnR>
                    <a:lnT w="12700">
                      <a:solidFill>
                        <a:schemeClr val="accent3"/>
                      </a:solidFill>
                    </a:lnT>
                    <a:lnB w="12700">
                      <a:solidFill>
                        <a:schemeClr val="accent3"/>
                      </a:solidFill>
                    </a:lnB>
                    <a:noFill/>
                  </a:tcPr>
                </a:tc>
                <a:tc>
                  <a:txBody>
                    <a:bodyPr/>
                    <a:lstStyle/>
                    <a:p>
                      <a:pPr lvl="0" algn="ctr">
                        <a:buNone/>
                      </a:pPr>
                      <a:endParaRPr lang="en-US" sz="1000" b="1" i="0" u="none" strike="noStrike">
                        <a:solidFill>
                          <a:srgbClr val="000000"/>
                        </a:solidFill>
                        <a:effectLst/>
                        <a:latin typeface="Arial"/>
                      </a:endParaRPr>
                    </a:p>
                  </a:txBody>
                  <a:tcPr marL="9524" marR="9524" marT="9524">
                    <a:lnL w="12700">
                      <a:solidFill>
                        <a:schemeClr val="accent3"/>
                      </a:solidFill>
                    </a:lnL>
                    <a:lnR w="12700">
                      <a:solidFill>
                        <a:schemeClr val="accent3"/>
                      </a:solidFill>
                    </a:lnR>
                    <a:lnT w="12700">
                      <a:solidFill>
                        <a:schemeClr val="accent3"/>
                      </a:solidFill>
                    </a:lnT>
                    <a:lnB w="12700">
                      <a:solidFill>
                        <a:schemeClr val="accent3"/>
                      </a:solidFill>
                    </a:lnB>
                    <a:noFill/>
                  </a:tcPr>
                </a:tc>
                <a:extLst>
                  <a:ext uri="{0D108BD9-81ED-4DB2-BD59-A6C34878D82A}">
                    <a16:rowId xmlns:a16="http://schemas.microsoft.com/office/drawing/2014/main" val="785357178"/>
                  </a:ext>
                </a:extLst>
              </a:tr>
            </a:tbl>
          </a:graphicData>
        </a:graphic>
      </p:graphicFrame>
    </p:spTree>
    <p:extLst>
      <p:ext uri="{BB962C8B-B14F-4D97-AF65-F5344CB8AC3E}">
        <p14:creationId xmlns:p14="http://schemas.microsoft.com/office/powerpoint/2010/main" val="2734341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C5B99-3E50-433E-C91F-B8E72FD56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783A9E-EF3C-BC69-6C70-421AF70877B1}"/>
              </a:ext>
            </a:extLst>
          </p:cNvPr>
          <p:cNvSpPr>
            <a:spLocks noGrp="1"/>
          </p:cNvSpPr>
          <p:nvPr>
            <p:ph type="title"/>
          </p:nvPr>
        </p:nvSpPr>
        <p:spPr>
          <a:xfrm>
            <a:off x="487727" y="2975932"/>
            <a:ext cx="10515600" cy="530421"/>
          </a:xfrm>
        </p:spPr>
        <p:txBody>
          <a:bodyPr spcFirstLastPara="1" vert="horz" wrap="square" lIns="91425" tIns="45700" rIns="91425" bIns="45700" rtlCol="0" anchor="ctr" anchorCtr="0">
            <a:noAutofit/>
          </a:bodyPr>
          <a:lstStyle/>
          <a:p>
            <a:r>
              <a:rPr lang="en-GB" sz="4800"/>
              <a:t>Red Project Update</a:t>
            </a:r>
            <a:endParaRPr lang="en-US" sz="4800"/>
          </a:p>
        </p:txBody>
      </p:sp>
    </p:spTree>
    <p:extLst>
      <p:ext uri="{BB962C8B-B14F-4D97-AF65-F5344CB8AC3E}">
        <p14:creationId xmlns:p14="http://schemas.microsoft.com/office/powerpoint/2010/main" val="3585432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a:extLst>
            <a:ext uri="{FF2B5EF4-FFF2-40B4-BE49-F238E27FC236}">
              <a16:creationId xmlns:a16="http://schemas.microsoft.com/office/drawing/2014/main" id="{7471F822-441B-A816-FDF3-D4EFA1653EBB}"/>
            </a:ext>
          </a:extLst>
        </p:cNvPr>
        <p:cNvGrpSpPr/>
        <p:nvPr/>
      </p:nvGrpSpPr>
      <p:grpSpPr>
        <a:xfrm>
          <a:off x="0" y="0"/>
          <a:ext cx="0" cy="0"/>
          <a:chOff x="0" y="0"/>
          <a:chExt cx="0" cy="0"/>
        </a:xfrm>
      </p:grpSpPr>
      <p:sp>
        <p:nvSpPr>
          <p:cNvPr id="367" name="Google Shape;367;p6">
            <a:extLst>
              <a:ext uri="{FF2B5EF4-FFF2-40B4-BE49-F238E27FC236}">
                <a16:creationId xmlns:a16="http://schemas.microsoft.com/office/drawing/2014/main" id="{69458603-4B49-2100-ECCD-3C2AA7E70AE9}"/>
              </a:ext>
            </a:extLst>
          </p:cNvPr>
          <p:cNvSpPr txBox="1">
            <a:spLocks noGrp="1"/>
          </p:cNvSpPr>
          <p:nvPr>
            <p:ph type="title"/>
          </p:nvPr>
        </p:nvSpPr>
        <p:spPr>
          <a:xfrm>
            <a:off x="337268" y="153621"/>
            <a:ext cx="10803782" cy="644477"/>
          </a:xfrm>
          <a:prstGeom prst="rect">
            <a:avLst/>
          </a:prstGeom>
          <a:noFill/>
          <a:ln>
            <a:noFill/>
          </a:ln>
        </p:spPr>
        <p:txBody>
          <a:bodyPr spcFirstLastPara="1" wrap="square" lIns="91425" tIns="45700" rIns="91425" bIns="45700" anchor="ctr" anchorCtr="0">
            <a:normAutofit/>
          </a:bodyPr>
          <a:lstStyle/>
          <a:p>
            <a:pPr>
              <a:buSzPct val="100000"/>
            </a:pPr>
            <a:r>
              <a:rPr lang="en-US"/>
              <a:t>Nestle - Pakistan  </a:t>
            </a:r>
          </a:p>
        </p:txBody>
      </p:sp>
      <p:sp>
        <p:nvSpPr>
          <p:cNvPr id="2" name="Rectangle 1">
            <a:extLst>
              <a:ext uri="{FF2B5EF4-FFF2-40B4-BE49-F238E27FC236}">
                <a16:creationId xmlns:a16="http://schemas.microsoft.com/office/drawing/2014/main" id="{B5F7725F-C7D6-BEB5-BCB4-3AC47FAACB3E}"/>
              </a:ext>
            </a:extLst>
          </p:cNvPr>
          <p:cNvSpPr/>
          <p:nvPr/>
        </p:nvSpPr>
        <p:spPr>
          <a:xfrm>
            <a:off x="337268" y="910076"/>
            <a:ext cx="5758732" cy="3316549"/>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sz="1600" b="1">
                <a:solidFill>
                  <a:schemeClr val="tx1"/>
                </a:solidFill>
              </a:rPr>
              <a:t>Scope &amp; Implementation Date (including Revenue)</a:t>
            </a:r>
            <a:br>
              <a:rPr lang="en-US" sz="1600" b="1"/>
            </a:br>
            <a:endParaRPr lang="en-US" sz="1600" b="1">
              <a:solidFill>
                <a:schemeClr val="tx1"/>
              </a:solidFill>
            </a:endParaRPr>
          </a:p>
          <a:p>
            <a:pPr marL="342900" indent="-342900">
              <a:buAutoNum type="arabicPeriod"/>
            </a:pPr>
            <a:r>
              <a:rPr lang="en-US" sz="1600" b="1">
                <a:solidFill>
                  <a:schemeClr val="tx1"/>
                </a:solidFill>
              </a:rPr>
              <a:t>Deployment of  VAIA solution on 250 cameras across 4 sites. </a:t>
            </a:r>
          </a:p>
          <a:p>
            <a:pPr marL="342900" indent="-342900">
              <a:buAutoNum type="arabicPeriod"/>
            </a:pPr>
            <a:r>
              <a:rPr lang="en-US" sz="1600" b="1">
                <a:solidFill>
                  <a:schemeClr val="tx1"/>
                </a:solidFill>
              </a:rPr>
              <a:t>Handover of the solution is planned on April 15th, 2025</a:t>
            </a:r>
          </a:p>
          <a:p>
            <a:pPr marL="342900" indent="-342900">
              <a:buAutoNum type="arabicPeriod"/>
            </a:pPr>
            <a:endParaRPr lang="en-US" sz="1600" b="1">
              <a:solidFill>
                <a:schemeClr val="tx1"/>
              </a:solidFill>
            </a:endParaRPr>
          </a:p>
          <a:p>
            <a:r>
              <a:rPr lang="en-US" sz="1600" b="1">
                <a:solidFill>
                  <a:schemeClr val="tx1"/>
                </a:solidFill>
              </a:rPr>
              <a:t>Revenue- 800K</a:t>
            </a:r>
          </a:p>
          <a:p>
            <a:endParaRPr lang="en-US">
              <a:solidFill>
                <a:schemeClr val="tx1"/>
              </a:solidFill>
            </a:endParaRPr>
          </a:p>
          <a:p>
            <a:r>
              <a:rPr lang="en-US" sz="1400" b="1">
                <a:solidFill>
                  <a:schemeClr val="tx1"/>
                </a:solidFill>
              </a:rPr>
              <a:t>Total Use cases:</a:t>
            </a:r>
            <a:r>
              <a:rPr lang="en-US">
                <a:solidFill>
                  <a:schemeClr val="tx1"/>
                </a:solidFill>
              </a:rPr>
              <a:t> </a:t>
            </a:r>
            <a:r>
              <a:rPr lang="en-US" sz="1600">
                <a:solidFill>
                  <a:schemeClr val="tx1"/>
                </a:solidFill>
              </a:rPr>
              <a:t>16</a:t>
            </a:r>
          </a:p>
          <a:p>
            <a:r>
              <a:rPr lang="en-US" sz="1400" b="1">
                <a:solidFill>
                  <a:schemeClr val="tx1"/>
                </a:solidFill>
              </a:rPr>
              <a:t>Customized Use cases:</a:t>
            </a:r>
            <a:r>
              <a:rPr lang="en-US" sz="1600">
                <a:solidFill>
                  <a:schemeClr val="tx1"/>
                </a:solidFill>
              </a:rPr>
              <a:t> 7</a:t>
            </a:r>
          </a:p>
          <a:p>
            <a:r>
              <a:rPr lang="en-US" sz="1400" b="1">
                <a:solidFill>
                  <a:schemeClr val="tx1"/>
                </a:solidFill>
              </a:rPr>
              <a:t>Product Use cases:</a:t>
            </a:r>
            <a:r>
              <a:rPr lang="en-US" sz="1400">
                <a:solidFill>
                  <a:schemeClr val="tx1"/>
                </a:solidFill>
              </a:rPr>
              <a:t> </a:t>
            </a:r>
            <a:r>
              <a:rPr lang="en-US" sz="1600">
                <a:solidFill>
                  <a:schemeClr val="tx1"/>
                </a:solidFill>
              </a:rPr>
              <a:t>9</a:t>
            </a:r>
          </a:p>
        </p:txBody>
      </p:sp>
      <p:sp>
        <p:nvSpPr>
          <p:cNvPr id="3" name="Rectangle 2">
            <a:extLst>
              <a:ext uri="{FF2B5EF4-FFF2-40B4-BE49-F238E27FC236}">
                <a16:creationId xmlns:a16="http://schemas.microsoft.com/office/drawing/2014/main" id="{1D5E685E-B0F3-8C82-76F0-30153F3655B3}"/>
              </a:ext>
            </a:extLst>
          </p:cNvPr>
          <p:cNvSpPr/>
          <p:nvPr/>
        </p:nvSpPr>
        <p:spPr>
          <a:xfrm>
            <a:off x="6261053" y="4218543"/>
            <a:ext cx="5758732" cy="2208635"/>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Issues &amp; Risks</a:t>
            </a:r>
          </a:p>
          <a:p>
            <a:endParaRPr lang="en-US" b="1">
              <a:solidFill>
                <a:schemeClr val="tx1"/>
              </a:solidFill>
            </a:endParaRPr>
          </a:p>
          <a:p>
            <a:pPr>
              <a:buFont typeface="Arial"/>
              <a:buChar char="•"/>
            </a:pPr>
            <a:r>
              <a:rPr lang="en-US" sz="1600">
                <a:solidFill>
                  <a:schemeClr val="tx1"/>
                </a:solidFill>
                <a:ea typeface="+mn-lt"/>
                <a:cs typeface="+mn-lt"/>
              </a:rPr>
              <a:t>  </a:t>
            </a:r>
            <a:r>
              <a:rPr lang="en-US" sz="1400">
                <a:solidFill>
                  <a:schemeClr val="tx1"/>
                </a:solidFill>
                <a:ea typeface="+mn-lt"/>
                <a:cs typeface="+mn-lt"/>
              </a:rPr>
              <a:t>The </a:t>
            </a:r>
            <a:r>
              <a:rPr lang="en-US" sz="1400" b="1">
                <a:solidFill>
                  <a:schemeClr val="tx1"/>
                </a:solidFill>
                <a:ea typeface="+mn-lt"/>
                <a:cs typeface="+mn-lt"/>
              </a:rPr>
              <a:t>NVR timings</a:t>
            </a:r>
            <a:r>
              <a:rPr lang="en-US" sz="1400">
                <a:solidFill>
                  <a:schemeClr val="tx1"/>
                </a:solidFill>
                <a:ea typeface="+mn-lt"/>
                <a:cs typeface="+mn-lt"/>
              </a:rPr>
              <a:t> are incorrect on most of the cameras. This issue has been logged with Nestle for investigation and resolution.</a:t>
            </a:r>
            <a:br>
              <a:rPr lang="en-US" sz="1400">
                <a:ea typeface="+mn-lt"/>
                <a:cs typeface="+mn-lt"/>
              </a:rPr>
            </a:br>
            <a:endParaRPr lang="en-US" sz="1400">
              <a:solidFill>
                <a:schemeClr val="tx1"/>
              </a:solidFill>
              <a:ea typeface="+mn-lt"/>
              <a:cs typeface="+mn-lt"/>
            </a:endParaRPr>
          </a:p>
          <a:p>
            <a:pPr>
              <a:buFont typeface="Arial"/>
              <a:buChar char="•"/>
            </a:pPr>
            <a:r>
              <a:rPr lang="en-US" sz="1400">
                <a:solidFill>
                  <a:schemeClr val="tx1"/>
                </a:solidFill>
                <a:ea typeface="+mn-lt"/>
                <a:cs typeface="+mn-lt"/>
              </a:rPr>
              <a:t> </a:t>
            </a:r>
            <a:r>
              <a:rPr lang="en-US" sz="1400" b="1">
                <a:solidFill>
                  <a:srgbClr val="FF0000"/>
                </a:solidFill>
                <a:ea typeface="+mn-lt"/>
                <a:cs typeface="+mn-lt"/>
              </a:rPr>
              <a:t>Malicious Activity seen on nestle servers</a:t>
            </a:r>
            <a:r>
              <a:rPr lang="en-US" sz="1400">
                <a:solidFill>
                  <a:srgbClr val="FF0000"/>
                </a:solidFill>
                <a:ea typeface="+mn-lt"/>
                <a:cs typeface="+mn-lt"/>
              </a:rPr>
              <a:t> last week, and the same issue is reported to Core9. Later, we had to deploy the solution on all the servers. Although, We have not heard any updates regarding the shutdown from core9/Nestle.</a:t>
            </a:r>
          </a:p>
          <a:p>
            <a:pPr marL="342900" indent="-342900">
              <a:buAutoNum type="arabicPeriod"/>
            </a:pPr>
            <a:endParaRPr lang="en-US" sz="1600">
              <a:solidFill>
                <a:schemeClr val="tx1"/>
              </a:solidFill>
            </a:endParaRPr>
          </a:p>
          <a:p>
            <a:endParaRPr lang="en-US" b="1">
              <a:solidFill>
                <a:schemeClr val="tx1"/>
              </a:solidFill>
            </a:endParaRPr>
          </a:p>
          <a:p>
            <a:pPr marL="342900" indent="-342900">
              <a:buAutoNum type="arabicPeriod"/>
            </a:pPr>
            <a:endParaRPr lang="en-US" b="1">
              <a:solidFill>
                <a:schemeClr val="tx1"/>
              </a:solidFill>
            </a:endParaRPr>
          </a:p>
        </p:txBody>
      </p:sp>
      <p:sp>
        <p:nvSpPr>
          <p:cNvPr id="4" name="Rectangle 3">
            <a:extLst>
              <a:ext uri="{FF2B5EF4-FFF2-40B4-BE49-F238E27FC236}">
                <a16:creationId xmlns:a16="http://schemas.microsoft.com/office/drawing/2014/main" id="{880FC9F0-B644-58C9-6CBE-EAC21AD2C13D}"/>
              </a:ext>
            </a:extLst>
          </p:cNvPr>
          <p:cNvSpPr/>
          <p:nvPr/>
        </p:nvSpPr>
        <p:spPr>
          <a:xfrm>
            <a:off x="6261053" y="909623"/>
            <a:ext cx="5758732" cy="3190528"/>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This week’s Status to Plan</a:t>
            </a:r>
          </a:p>
          <a:p>
            <a:endParaRPr lang="en-US" b="1">
              <a:solidFill>
                <a:schemeClr val="tx1"/>
              </a:solidFill>
            </a:endParaRPr>
          </a:p>
          <a:p>
            <a:pPr marL="228600" indent="-228600">
              <a:buAutoNum type="arabicPeriod"/>
            </a:pPr>
            <a:r>
              <a:rPr lang="en-US" sz="1200">
                <a:solidFill>
                  <a:schemeClr val="tx1"/>
                </a:solidFill>
                <a:ea typeface="+mn-lt"/>
                <a:cs typeface="+mn-lt"/>
              </a:rPr>
              <a:t>Pending from Nestle: The </a:t>
            </a:r>
            <a:r>
              <a:rPr lang="en-US" sz="1200" b="1" err="1">
                <a:solidFill>
                  <a:schemeClr val="tx1"/>
                </a:solidFill>
                <a:ea typeface="+mn-lt"/>
                <a:cs typeface="+mn-lt"/>
              </a:rPr>
              <a:t>Shiftwise</a:t>
            </a:r>
            <a:r>
              <a:rPr lang="en-US" sz="1200" b="1">
                <a:solidFill>
                  <a:schemeClr val="tx1"/>
                </a:solidFill>
                <a:ea typeface="+mn-lt"/>
                <a:cs typeface="+mn-lt"/>
              </a:rPr>
              <a:t> feature</a:t>
            </a:r>
            <a:r>
              <a:rPr lang="en-US" sz="1200">
                <a:solidFill>
                  <a:schemeClr val="tx1"/>
                </a:solidFill>
                <a:ea typeface="+mn-lt"/>
                <a:cs typeface="+mn-lt"/>
              </a:rPr>
              <a:t> has been deployed to UAT, and Core9/Nestle is currently validating the changes. Once approved, the changes will be moved to production.</a:t>
            </a:r>
            <a:br>
              <a:rPr lang="en-US" sz="1200">
                <a:ea typeface="+mn-lt"/>
                <a:cs typeface="+mn-lt"/>
              </a:rPr>
            </a:br>
            <a:endParaRPr lang="en-US" sz="1200">
              <a:solidFill>
                <a:schemeClr val="tx1"/>
              </a:solidFill>
            </a:endParaRPr>
          </a:p>
          <a:p>
            <a:pPr marL="228600" indent="-228600">
              <a:buAutoNum type="arabicPeriod"/>
            </a:pPr>
            <a:r>
              <a:rPr lang="en-US" sz="1200">
                <a:solidFill>
                  <a:schemeClr val="tx1"/>
                </a:solidFill>
              </a:rPr>
              <a:t>Bulk closing feature for alarms is deployed and released as per the plan on </a:t>
            </a:r>
            <a:r>
              <a:rPr lang="en-US" sz="1200" b="1">
                <a:solidFill>
                  <a:schemeClr val="tx1"/>
                </a:solidFill>
              </a:rPr>
              <a:t>24th April, 2025 currently in UAT</a:t>
            </a:r>
          </a:p>
          <a:p>
            <a:pPr marL="342900" indent="-342900">
              <a:buAutoNum type="arabicPeriod"/>
            </a:pPr>
            <a:endParaRPr lang="en-US" sz="1200">
              <a:solidFill>
                <a:schemeClr val="tx1"/>
              </a:solidFill>
              <a:ea typeface="+mn-lt"/>
              <a:cs typeface="+mn-lt"/>
            </a:endParaRPr>
          </a:p>
          <a:p>
            <a:r>
              <a:rPr lang="en-US" sz="1200">
                <a:solidFill>
                  <a:schemeClr val="tx1"/>
                </a:solidFill>
                <a:ea typeface="+mn-lt"/>
                <a:cs typeface="+mn-lt"/>
              </a:rPr>
              <a:t>3.  </a:t>
            </a:r>
            <a:r>
              <a:rPr lang="en-US" sz="1200">
                <a:solidFill>
                  <a:schemeClr val="tx1"/>
                </a:solidFill>
                <a:highlight>
                  <a:srgbClr val="FFFF00"/>
                </a:highlight>
                <a:ea typeface="+mn-lt"/>
                <a:cs typeface="+mn-lt"/>
              </a:rPr>
              <a:t>  Regarding Sign-off: It was decided that Core9 and Nestle was supposed conduct tests from 28th. Based on the results, the solution was supposed be handed over to Nestle team for testing and sign off 30th April, 2025. Due to server shutdown, this activity was not possible.</a:t>
            </a:r>
            <a:br>
              <a:rPr lang="en-US" sz="1200"/>
            </a:br>
            <a:endParaRPr lang="en-US" sz="1200">
              <a:solidFill>
                <a:schemeClr val="tx1"/>
              </a:solidFill>
            </a:endParaRPr>
          </a:p>
          <a:p>
            <a:r>
              <a:rPr lang="en-US" sz="1200">
                <a:solidFill>
                  <a:schemeClr val="tx1"/>
                </a:solidFill>
                <a:ea typeface="+mn-lt"/>
                <a:cs typeface="+mn-lt"/>
              </a:rPr>
              <a:t>4.     We have documented the edge case scenario where the 3M use case might work and not work. Although the current model is working as expected. </a:t>
            </a:r>
            <a:br>
              <a:rPr lang="en-US"/>
            </a:br>
            <a:endParaRPr lang="en-US" sz="1200">
              <a:solidFill>
                <a:schemeClr val="tx1"/>
              </a:solidFill>
              <a:latin typeface="DM Sans"/>
              <a:cs typeface="Arial"/>
            </a:endParaRPr>
          </a:p>
          <a:p>
            <a:br>
              <a:rPr lang="en-US" sz="900">
                <a:latin typeface="Arial"/>
                <a:cs typeface="Arial"/>
              </a:rPr>
            </a:br>
            <a:endParaRPr lang="en-US" sz="900">
              <a:solidFill>
                <a:schemeClr val="tx1"/>
              </a:solidFill>
              <a:latin typeface="Arial"/>
              <a:cs typeface="Arial"/>
            </a:endParaRPr>
          </a:p>
          <a:p>
            <a:pPr marL="342900" indent="-342900">
              <a:buAutoNum type="arabicPeriod"/>
            </a:pPr>
            <a:endParaRPr lang="en-US" sz="1400" b="1">
              <a:solidFill>
                <a:schemeClr val="tx1"/>
              </a:solidFill>
            </a:endParaRPr>
          </a:p>
          <a:p>
            <a:r>
              <a:rPr lang="en-US" sz="1200" b="1"/>
              <a:t>.</a:t>
            </a:r>
          </a:p>
          <a:p>
            <a:endParaRPr lang="en-US" sz="1200" b="1"/>
          </a:p>
        </p:txBody>
      </p:sp>
      <p:sp>
        <p:nvSpPr>
          <p:cNvPr id="5" name="Rectangle 4">
            <a:extLst>
              <a:ext uri="{FF2B5EF4-FFF2-40B4-BE49-F238E27FC236}">
                <a16:creationId xmlns:a16="http://schemas.microsoft.com/office/drawing/2014/main" id="{9722E782-CE52-CFF6-7571-69E3CB13F136}"/>
              </a:ext>
            </a:extLst>
          </p:cNvPr>
          <p:cNvSpPr/>
          <p:nvPr/>
        </p:nvSpPr>
        <p:spPr>
          <a:xfrm>
            <a:off x="337268" y="4350974"/>
            <a:ext cx="5758732" cy="2075749"/>
          </a:xfrm>
          <a:prstGeom prst="rect">
            <a:avLst/>
          </a:prstGeom>
          <a:solidFill>
            <a:schemeClr val="bg1"/>
          </a:solidFill>
          <a:ln w="508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nchorCtr="0"/>
          <a:lstStyle/>
          <a:p>
            <a:r>
              <a:rPr lang="en-US" b="1">
                <a:solidFill>
                  <a:schemeClr val="tx1"/>
                </a:solidFill>
              </a:rPr>
              <a:t>Schedule for Next Week</a:t>
            </a:r>
            <a:br>
              <a:rPr lang="en-US" b="1"/>
            </a:br>
            <a:br>
              <a:rPr lang="en-US" b="1"/>
            </a:br>
            <a:r>
              <a:rPr lang="en-US" sz="1600">
                <a:solidFill>
                  <a:schemeClr val="tx1"/>
                </a:solidFill>
              </a:rPr>
              <a:t>1. To conduct tests on each camera against each use case.</a:t>
            </a:r>
          </a:p>
          <a:p>
            <a:endParaRPr lang="en-US" sz="1600">
              <a:solidFill>
                <a:schemeClr val="tx1"/>
              </a:solidFill>
            </a:endParaRPr>
          </a:p>
          <a:p>
            <a:r>
              <a:rPr lang="en-US" sz="1600">
                <a:solidFill>
                  <a:schemeClr val="tx1"/>
                </a:solidFill>
              </a:rPr>
              <a:t>2. </a:t>
            </a:r>
            <a:r>
              <a:rPr lang="en-US" sz="1600">
                <a:solidFill>
                  <a:schemeClr val="tx1"/>
                </a:solidFill>
                <a:ea typeface="+mn-lt"/>
                <a:cs typeface="+mn-lt"/>
              </a:rPr>
              <a:t>Handover to support plan will be in place on 30th April, 2025. This plan might change due to server shutdown.</a:t>
            </a:r>
            <a:endParaRPr lang="en-US" sz="1600">
              <a:solidFill>
                <a:schemeClr val="tx1"/>
              </a:solidFill>
            </a:endParaRPr>
          </a:p>
          <a:p>
            <a:endParaRPr lang="en-US" b="1">
              <a:solidFill>
                <a:srgbClr val="000000"/>
              </a:solidFill>
            </a:endParaRPr>
          </a:p>
          <a:p>
            <a:r>
              <a:rPr lang="en-US" b="1"/>
              <a:t>2.</a:t>
            </a:r>
            <a:br>
              <a:rPr lang="en-US" b="1"/>
            </a:br>
            <a:endParaRPr lang="en-US" b="1">
              <a:solidFill>
                <a:schemeClr val="tx1"/>
              </a:solidFill>
            </a:endParaRPr>
          </a:p>
          <a:p>
            <a:pPr marL="342900" indent="-342900">
              <a:buAutoNum type="arabicPeriod"/>
            </a:pPr>
            <a:endParaRPr lang="en-US" b="1">
              <a:solidFill>
                <a:schemeClr val="tx1"/>
              </a:solidFill>
            </a:endParaRPr>
          </a:p>
          <a:p>
            <a:pPr marL="342900" indent="-342900">
              <a:buAutoNum type="arabicPeriod"/>
            </a:pPr>
            <a:endParaRPr lang="en-US" b="1">
              <a:solidFill>
                <a:schemeClr val="tx1"/>
              </a:solidFill>
            </a:endParaRPr>
          </a:p>
        </p:txBody>
      </p:sp>
      <p:sp>
        <p:nvSpPr>
          <p:cNvPr id="6" name="TextBox 5">
            <a:extLst>
              <a:ext uri="{FF2B5EF4-FFF2-40B4-BE49-F238E27FC236}">
                <a16:creationId xmlns:a16="http://schemas.microsoft.com/office/drawing/2014/main" id="{403ECB64-28EC-6BCF-88C2-C96C920BF979}"/>
              </a:ext>
            </a:extLst>
          </p:cNvPr>
          <p:cNvSpPr txBox="1"/>
          <p:nvPr/>
        </p:nvSpPr>
        <p:spPr>
          <a:xfrm>
            <a:off x="8397931" y="91128"/>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chemeClr val="accent1"/>
                </a:solidFill>
                <a:latin typeface="Arial"/>
                <a:cs typeface="Arial"/>
              </a:rPr>
              <a:t>Project Status - </a:t>
            </a:r>
            <a:r>
              <a:rPr lang="en-US" sz="1400">
                <a:solidFill>
                  <a:srgbClr val="FFFFFF"/>
                </a:solidFill>
                <a:latin typeface="Arial"/>
                <a:cs typeface="Arial"/>
              </a:rPr>
              <a:t>🔴 </a:t>
            </a:r>
            <a:br>
              <a:rPr lang="en-US" sz="1400">
                <a:latin typeface="Arial"/>
                <a:cs typeface="Arial"/>
              </a:rPr>
            </a:br>
            <a:r>
              <a:rPr lang="en-US" sz="1400">
                <a:solidFill>
                  <a:schemeClr val="accent1"/>
                </a:solidFill>
                <a:latin typeface="Arial"/>
                <a:cs typeface="Arial"/>
              </a:rPr>
              <a:t>Customer health - 🟠</a:t>
            </a:r>
            <a:br>
              <a:rPr lang="en-US" sz="1400">
                <a:latin typeface="Arial"/>
                <a:cs typeface="Arial"/>
              </a:rPr>
            </a:br>
            <a:r>
              <a:rPr lang="en-US" sz="1400">
                <a:solidFill>
                  <a:schemeClr val="accent1"/>
                </a:solidFill>
                <a:latin typeface="Arial"/>
                <a:cs typeface="Arial"/>
              </a:rPr>
              <a:t>Hosting– On </a:t>
            </a:r>
            <a:r>
              <a:rPr lang="en-US" sz="1400" err="1">
                <a:solidFill>
                  <a:schemeClr val="accent1"/>
                </a:solidFill>
                <a:latin typeface="Arial"/>
                <a:cs typeface="Arial"/>
              </a:rPr>
              <a:t>Avathon</a:t>
            </a:r>
            <a:r>
              <a:rPr lang="en-US" sz="1400">
                <a:solidFill>
                  <a:schemeClr val="accent1"/>
                </a:solidFill>
                <a:latin typeface="Arial"/>
                <a:cs typeface="Arial"/>
              </a:rPr>
              <a:t> Cloud </a:t>
            </a:r>
            <a:endParaRPr lang="en-US" sz="900">
              <a:solidFill>
                <a:schemeClr val="accent1"/>
              </a:solidFill>
              <a:latin typeface="Arial"/>
              <a:cs typeface="Arial"/>
            </a:endParaRPr>
          </a:p>
          <a:p>
            <a:endParaRPr lang="en-US" sz="1000">
              <a:solidFill>
                <a:srgbClr val="474747"/>
              </a:solidFill>
              <a:latin typeface="Arial"/>
              <a:cs typeface="Arial"/>
            </a:endParaRPr>
          </a:p>
        </p:txBody>
      </p:sp>
    </p:spTree>
    <p:extLst>
      <p:ext uri="{BB962C8B-B14F-4D97-AF65-F5344CB8AC3E}">
        <p14:creationId xmlns:p14="http://schemas.microsoft.com/office/powerpoint/2010/main" val="371459838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setech Global">
  <a:themeElements>
    <a:clrScheme name="Wisetech Global">
      <a:dk1>
        <a:sysClr val="windowText" lastClr="000000"/>
      </a:dk1>
      <a:lt1>
        <a:sysClr val="window" lastClr="FFFFFF"/>
      </a:lt1>
      <a:dk2>
        <a:srgbClr val="141E30"/>
      </a:dk2>
      <a:lt2>
        <a:srgbClr val="FFFFFF"/>
      </a:lt2>
      <a:accent1>
        <a:srgbClr val="1D1765"/>
      </a:accent1>
      <a:accent2>
        <a:srgbClr val="2387EE"/>
      </a:accent2>
      <a:accent3>
        <a:srgbClr val="141E30"/>
      </a:accent3>
      <a:accent4>
        <a:srgbClr val="DCDCD7"/>
      </a:accent4>
      <a:accent5>
        <a:srgbClr val="00A5BE"/>
      </a:accent5>
      <a:accent6>
        <a:srgbClr val="1232BE"/>
      </a:accent6>
      <a:hlink>
        <a:srgbClr val="1D1765"/>
      </a:hlink>
      <a:folHlink>
        <a:srgbClr val="2387EE"/>
      </a:folHlink>
    </a:clrScheme>
    <a:fontScheme name="WiseTech Global">
      <a:majorFont>
        <a:latin typeface="DM Sans"/>
        <a:ea typeface=""/>
        <a:cs typeface=""/>
      </a:majorFont>
      <a:minorFont>
        <a:latin typeface="DM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WITE0003F_WTG_PPT_16_9" id="{7115482D-C7ED-4290-9B44-4C8D3DA5DFF9}" vid="{9E38A3F0-8459-4CEE-97BD-BDF032E210B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0F16B201EC0C49862F2BA2C475B91F" ma:contentTypeVersion="13" ma:contentTypeDescription="Create a new document." ma:contentTypeScope="" ma:versionID="ea545e13ac40d48cf84fc7f1ef4449aa">
  <xsd:schema xmlns:xsd="http://www.w3.org/2001/XMLSchema" xmlns:xs="http://www.w3.org/2001/XMLSchema" xmlns:p="http://schemas.microsoft.com/office/2006/metadata/properties" xmlns:ns2="44ac38ee-2adb-422c-9429-9dc3601e193b" xmlns:ns3="bf331979-987d-4b08-91d5-7b3453e681ee" targetNamespace="http://schemas.microsoft.com/office/2006/metadata/properties" ma:root="true" ma:fieldsID="29a9bc3c9d81b03d972dc812939bb235" ns2:_="" ns3:_="">
    <xsd:import namespace="44ac38ee-2adb-422c-9429-9dc3601e193b"/>
    <xsd:import namespace="bf331979-987d-4b08-91d5-7b3453e681e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ac38ee-2adb-422c-9429-9dc3601e193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4d70cfde-8189-4776-92f4-93e965d89023"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f331979-987d-4b08-91d5-7b3453e681ee"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c2c9c58-d747-461b-b9a3-7133a8d546bb}" ma:internalName="TaxCatchAll" ma:showField="CatchAllData" ma:web="bf331979-987d-4b08-91d5-7b3453e681e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4ac38ee-2adb-422c-9429-9dc3601e193b">
      <Terms xmlns="http://schemas.microsoft.com/office/infopath/2007/PartnerControls"/>
    </lcf76f155ced4ddcb4097134ff3c332f>
    <TaxCatchAll xmlns="bf331979-987d-4b08-91d5-7b3453e681e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07E376-D791-436F-9198-8B81C44FAF65}">
  <ds:schemaRefs>
    <ds:schemaRef ds:uri="44ac38ee-2adb-422c-9429-9dc3601e193b"/>
    <ds:schemaRef ds:uri="bf331979-987d-4b08-91d5-7b3453e681e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6929E89-0B4E-47EF-A5E4-3E39DDDEB35E}">
  <ds:schemaRefs>
    <ds:schemaRef ds:uri="143f18b9-fe3c-4798-bd8e-3d1affe94fb5"/>
    <ds:schemaRef ds:uri="44ac38ee-2adb-422c-9429-9dc3601e193b"/>
    <ds:schemaRef ds:uri="bf331979-987d-4b08-91d5-7b3453e681e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80D18ED-07C7-4F9C-B7FF-1C0AC60294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TotalTime>
  <Words>5338</Words>
  <Application>Microsoft Macintosh PowerPoint</Application>
  <PresentationFormat>Widescreen</PresentationFormat>
  <Paragraphs>939</Paragraphs>
  <Slides>47</Slides>
  <Notes>34</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Abadi</vt:lpstr>
      <vt:lpstr>Aptos</vt:lpstr>
      <vt:lpstr>Arial</vt:lpstr>
      <vt:lpstr>Calibri</vt:lpstr>
      <vt:lpstr>Courier New</vt:lpstr>
      <vt:lpstr>DM Sans</vt:lpstr>
      <vt:lpstr>Symbol</vt:lpstr>
      <vt:lpstr>Times New Roman</vt:lpstr>
      <vt:lpstr>Office Theme</vt:lpstr>
      <vt:lpstr>Wisetech Global</vt:lpstr>
      <vt:lpstr>Services Weekly Project Review 7 May 2025</vt:lpstr>
      <vt:lpstr>Agenda </vt:lpstr>
      <vt:lpstr>Project Health(Customer Wise)– India Team</vt:lpstr>
      <vt:lpstr>Customer Health– India Team</vt:lpstr>
      <vt:lpstr>Deployment Plan</vt:lpstr>
      <vt:lpstr>Deployment Plan</vt:lpstr>
      <vt:lpstr>Deployment Plan</vt:lpstr>
      <vt:lpstr>Red Project Update</vt:lpstr>
      <vt:lpstr>Nestle - Pakistan  </vt:lpstr>
      <vt:lpstr>Back to Green Plan- Nestle</vt:lpstr>
      <vt:lpstr>CHT – Pakistan                                                                </vt:lpstr>
      <vt:lpstr>Back to Green Plan- CHT</vt:lpstr>
      <vt:lpstr>JIOBP AFS                                                    </vt:lpstr>
      <vt:lpstr>Amber Project Update</vt:lpstr>
      <vt:lpstr>JIOBP CNG                                                                  </vt:lpstr>
      <vt:lpstr>JIOBP Solar                                                        </vt:lpstr>
      <vt:lpstr>TRL                                                                                   </vt:lpstr>
      <vt:lpstr>L &amp; T</vt:lpstr>
      <vt:lpstr>L&amp;T Project Plan</vt:lpstr>
      <vt:lpstr>Green Project Update</vt:lpstr>
      <vt:lpstr>Britannia                                                                     </vt:lpstr>
      <vt:lpstr>Project Plan Britannia</vt:lpstr>
      <vt:lpstr>Woolworths ( POC )                                                                       </vt:lpstr>
      <vt:lpstr>Deployment Plan</vt:lpstr>
      <vt:lpstr>HPCL                                                                   </vt:lpstr>
      <vt:lpstr>JIOBP NRO                                                         </vt:lpstr>
      <vt:lpstr>JIOBP EV                                                       </vt:lpstr>
      <vt:lpstr>JIOBP Cleanliness                                                     </vt:lpstr>
      <vt:lpstr>JIOBP Warehouse</vt:lpstr>
      <vt:lpstr>CP Plus - Reliance (POC)                                                              </vt:lpstr>
      <vt:lpstr>HUL – CP Plus - POC</vt:lpstr>
      <vt:lpstr>MCD – CP Plus - POC</vt:lpstr>
      <vt:lpstr>Onitio</vt:lpstr>
      <vt:lpstr>Datema</vt:lpstr>
      <vt:lpstr>UPL</vt:lpstr>
      <vt:lpstr>Heineken </vt:lpstr>
      <vt:lpstr>Xerox</vt:lpstr>
      <vt:lpstr>Novo Nordisk </vt:lpstr>
      <vt:lpstr>Summary Slide – add in Project &amp; Deployment Start/ends</vt:lpstr>
      <vt:lpstr>Summary Slide – add in Project &amp; Deployment Start/ends</vt:lpstr>
      <vt:lpstr>Summary Slide – add in Project &amp; Deployment Start/ends</vt:lpstr>
      <vt:lpstr>Previous Action Items</vt:lpstr>
      <vt:lpstr>Previous Action Items</vt:lpstr>
      <vt:lpstr>Previous Action Items</vt:lpstr>
      <vt:lpstr>Previous Action Items</vt:lpstr>
      <vt:lpstr>Previous Action Items</vt:lpstr>
      <vt:lpstr>Previous Action Items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Maureen Dickson</dc:creator>
  <cp:lastModifiedBy>Dhamini R Nijgal</cp:lastModifiedBy>
  <cp:revision>5</cp:revision>
  <dcterms:created xsi:type="dcterms:W3CDTF">2025-04-02T05:36:04Z</dcterms:created>
  <dcterms:modified xsi:type="dcterms:W3CDTF">2025-05-05T05:56:01Z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0x010100E30F16B201EC0C49862F2BA2C475B91F</vt:lpwstr>
  </property>
  <property fmtid="{D5CDD505-2E9C-101B-9397-08002B2CF9AE}" pid="3" name="MediaServiceImageTags">
    <vt:lpwstr/>
  </property>
</Properties>
</file>